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56" r:id="rId2"/>
    <p:sldId id="337" r:id="rId3"/>
    <p:sldId id="357" r:id="rId4"/>
    <p:sldId id="316" r:id="rId5"/>
    <p:sldId id="358" r:id="rId6"/>
    <p:sldId id="359" r:id="rId7"/>
    <p:sldId id="268" r:id="rId8"/>
    <p:sldId id="361" r:id="rId9"/>
    <p:sldId id="339" r:id="rId10"/>
    <p:sldId id="362" r:id="rId11"/>
    <p:sldId id="340" r:id="rId12"/>
    <p:sldId id="363" r:id="rId13"/>
    <p:sldId id="347" r:id="rId14"/>
    <p:sldId id="348" r:id="rId15"/>
    <p:sldId id="323" r:id="rId16"/>
    <p:sldId id="373" r:id="rId17"/>
    <p:sldId id="310" r:id="rId18"/>
    <p:sldId id="365" r:id="rId19"/>
    <p:sldId id="366" r:id="rId20"/>
    <p:sldId id="367" r:id="rId21"/>
    <p:sldId id="321" r:id="rId22"/>
    <p:sldId id="319" r:id="rId23"/>
    <p:sldId id="307" r:id="rId24"/>
    <p:sldId id="308" r:id="rId25"/>
    <p:sldId id="342" r:id="rId26"/>
    <p:sldId id="343" r:id="rId27"/>
    <p:sldId id="344" r:id="rId28"/>
    <p:sldId id="345" r:id="rId29"/>
    <p:sldId id="346" r:id="rId30"/>
    <p:sldId id="296" r:id="rId31"/>
    <p:sldId id="297" r:id="rId32"/>
    <p:sldId id="298" r:id="rId33"/>
    <p:sldId id="299" r:id="rId34"/>
    <p:sldId id="370" r:id="rId35"/>
    <p:sldId id="301" r:id="rId36"/>
    <p:sldId id="371" r:id="rId37"/>
    <p:sldId id="322" r:id="rId38"/>
    <p:sldId id="277" r:id="rId39"/>
    <p:sldId id="279" r:id="rId40"/>
    <p:sldId id="280" r:id="rId41"/>
    <p:sldId id="37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1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2D4C6-121A-144A-B5EA-B383FFC31FBC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3105-8A26-E345-928B-F92ED5FA0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8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kind of question can be applied to many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33105-8A26-E345-928B-F92ED5FA0A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86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26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18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8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0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Temporal patterns imply spatial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6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23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5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27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41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9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3105-8A26-E345-928B-F92ED5FA0A2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78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Methodological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33105-8A26-E345-928B-F92ED5FA0A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7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45192-29B0-F44C-AD57-DDA8A129DC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4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4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059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692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602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622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45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4398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71290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3094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5708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2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565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9468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94471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19438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9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3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t>8/16/2019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20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anderxue.com" TargetMode="External"/><Relationship Id="rId2" Type="http://schemas.openxmlformats.org/officeDocument/2006/relationships/hyperlink" Target="mailto:XanderXue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281837"/>
            <a:ext cx="9143999" cy="9903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dirty="0"/>
              <a:t>Multi-DICE R package:</a:t>
            </a:r>
            <a:br>
              <a:rPr lang="en-US" sz="3400" dirty="0"/>
            </a:br>
            <a:r>
              <a:rPr lang="en-US" sz="3400" dirty="0"/>
              <a:t>Hierarchical co-demographic inference for comparative </a:t>
            </a:r>
            <a:r>
              <a:rPr lang="en-US" sz="3400" dirty="0" err="1"/>
              <a:t>phylogeography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75932"/>
            <a:ext cx="9144000" cy="2694078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Alexander T. </a:t>
            </a:r>
            <a:r>
              <a:rPr lang="en-US" sz="2400" dirty="0" err="1">
                <a:latin typeface="Helvetica"/>
                <a:cs typeface="Helvetica"/>
              </a:rPr>
              <a:t>Xue</a:t>
            </a:r>
            <a:endParaRPr lang="en-US" sz="2400" dirty="0">
              <a:latin typeface="Helvetica"/>
              <a:cs typeface="Helvetica"/>
            </a:endParaRPr>
          </a:p>
          <a:p>
            <a:pPr algn="ctr"/>
            <a:endParaRPr lang="en-US" sz="1300" dirty="0">
              <a:latin typeface="Helvetica"/>
              <a:cs typeface="Helvetica"/>
            </a:endParaRPr>
          </a:p>
          <a:p>
            <a:pPr algn="ctr"/>
            <a:r>
              <a:rPr lang="en-US" sz="1600" i="1" dirty="0">
                <a:latin typeface="Helvetica"/>
                <a:cs typeface="Helvetica"/>
              </a:rPr>
              <a:t>Simons center for quantitative biology</a:t>
            </a:r>
          </a:p>
          <a:p>
            <a:pPr algn="ctr"/>
            <a:r>
              <a:rPr lang="en-US" sz="1600" i="1" dirty="0">
                <a:latin typeface="Helvetica"/>
                <a:cs typeface="Helvetica"/>
              </a:rPr>
              <a:t>Cold spring harbor laboratory</a:t>
            </a:r>
          </a:p>
          <a:p>
            <a:pPr algn="ctr"/>
            <a:endParaRPr lang="en-US" sz="1200" i="1" dirty="0">
              <a:latin typeface="Helvetica"/>
              <a:cs typeface="Helvetica"/>
            </a:endParaRPr>
          </a:p>
          <a:p>
            <a:pPr algn="ctr"/>
            <a:r>
              <a:rPr lang="en-US" sz="1600" i="1" dirty="0">
                <a:solidFill>
                  <a:srgbClr val="3366FF"/>
                </a:solidFill>
                <a:latin typeface="Helvetica"/>
                <a:cs typeface="Helvetica"/>
                <a:hlinkClick r:id="rId2"/>
              </a:rPr>
              <a:t>XanderXue@gmail.com</a:t>
            </a:r>
            <a:r>
              <a:rPr lang="en-US" sz="1600" i="1" dirty="0">
                <a:latin typeface="Helvetica"/>
                <a:cs typeface="Helvetica"/>
              </a:rPr>
              <a:t>;</a:t>
            </a:r>
            <a:r>
              <a:rPr lang="en-US" sz="1600" i="1" dirty="0">
                <a:solidFill>
                  <a:srgbClr val="3366FF"/>
                </a:solidFill>
                <a:latin typeface="Helvetica"/>
                <a:cs typeface="Helvetica"/>
              </a:rPr>
              <a:t> </a:t>
            </a:r>
            <a:r>
              <a:rPr lang="en-US" sz="1600" dirty="0">
                <a:solidFill>
                  <a:srgbClr val="3366FF"/>
                </a:solidFill>
                <a:latin typeface="Helvetica"/>
                <a:cs typeface="Helvetica"/>
                <a:hlinkClick r:id="rId3"/>
              </a:rPr>
              <a:t>http://www.xanderxue.com</a:t>
            </a:r>
            <a:endParaRPr lang="en-US" sz="1600" dirty="0">
              <a:solidFill>
                <a:srgbClr val="3366FF"/>
              </a:solidFill>
              <a:latin typeface="Helvetica"/>
              <a:cs typeface="Helvetica"/>
            </a:endParaRPr>
          </a:p>
          <a:p>
            <a:pPr algn="ctr"/>
            <a:endParaRPr lang="en-US" sz="2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2630068"/>
            <a:ext cx="9144000" cy="634068"/>
          </a:xfrm>
          <a:prstGeom prst="rect">
            <a:avLst/>
          </a:prstGeom>
        </p:spPr>
        <p:txBody>
          <a:bodyPr lIns="45720" rIns="246888">
            <a:normAutofit fontScale="92500" lnSpcReduction="20000"/>
          </a:bodyPr>
          <a:lstStyle>
            <a:lvl1pPr marL="0" indent="0" algn="r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200" i="1" dirty="0"/>
              <a:t>August 30, 2019</a:t>
            </a:r>
          </a:p>
          <a:p>
            <a:r>
              <a:rPr lang="en-US" sz="2200" i="1" dirty="0" err="1"/>
              <a:t>CompPhylo</a:t>
            </a:r>
            <a:r>
              <a:rPr lang="en-US" sz="2200" i="1" dirty="0"/>
              <a:t> Workshop</a:t>
            </a:r>
            <a:endParaRPr lang="en-US" sz="2200" i="1" dirty="0">
              <a:solidFill>
                <a:srgbClr val="3366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3FA26C-4208-4394-97AF-22811C455E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" y="5799044"/>
            <a:ext cx="4224537" cy="73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2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186235" y="1900942"/>
            <a:ext cx="246254" cy="2670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241338" y="1901336"/>
            <a:ext cx="146101" cy="2670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2201414" y="1888284"/>
            <a:ext cx="128712" cy="2672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4120845" y="1933257"/>
            <a:ext cx="246254" cy="267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907733" y="1899237"/>
            <a:ext cx="76973" cy="26720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379905" y="2145783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80552" y="2118615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36061" y="1778008"/>
            <a:ext cx="407939" cy="119591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826449" y="2164447"/>
            <a:ext cx="123624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2695" y="2151504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79552" y="2153216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817480" y="1780907"/>
            <a:ext cx="962123" cy="16548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848297" y="1780907"/>
            <a:ext cx="977516" cy="16548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40322" y="1780908"/>
            <a:ext cx="638849" cy="119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899528" y="1780907"/>
            <a:ext cx="785384" cy="16548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8291" y="1780908"/>
            <a:ext cx="609599" cy="71127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992964" y="1778009"/>
            <a:ext cx="350325" cy="71417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84778" y="1780907"/>
            <a:ext cx="743434" cy="711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72372" y="1780906"/>
            <a:ext cx="799175" cy="9689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67957" y="1780906"/>
            <a:ext cx="809396" cy="20470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0003" y="416652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9808" y="416461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457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3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8184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4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283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5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1631" y="4167726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6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058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7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30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8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1899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9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82443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10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016096" y="3512654"/>
            <a:ext cx="561930" cy="110562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684914" y="3512654"/>
            <a:ext cx="1259188" cy="11056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027805" y="3512653"/>
            <a:ext cx="606883" cy="11039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40322" y="3056138"/>
            <a:ext cx="638849" cy="15684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803501" y="3056138"/>
            <a:ext cx="285177" cy="156705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297742" y="2562806"/>
            <a:ext cx="393609" cy="205546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27890" y="2562806"/>
            <a:ext cx="756253" cy="205375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691586" y="2562807"/>
            <a:ext cx="396147" cy="20537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12003" y="2841270"/>
            <a:ext cx="483259" cy="1777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146809" y="3900787"/>
            <a:ext cx="1001814" cy="71748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69" name="Frame 68"/>
          <p:cNvSpPr/>
          <p:nvPr/>
        </p:nvSpPr>
        <p:spPr>
          <a:xfrm>
            <a:off x="789834" y="3243346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81" name="Frame 80"/>
          <p:cNvSpPr/>
          <p:nvPr/>
        </p:nvSpPr>
        <p:spPr>
          <a:xfrm>
            <a:off x="3847709" y="2749894"/>
            <a:ext cx="1370582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88" name="Frame 87"/>
          <p:cNvSpPr/>
          <p:nvPr/>
        </p:nvSpPr>
        <p:spPr>
          <a:xfrm>
            <a:off x="5165106" y="2304379"/>
            <a:ext cx="2085136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B93263-C914-4874-A933-E626284E118F}"/>
              </a:ext>
            </a:extLst>
          </p:cNvPr>
          <p:cNvSpPr txBox="1"/>
          <p:nvPr/>
        </p:nvSpPr>
        <p:spPr>
          <a:xfrm>
            <a:off x="-51775" y="4498192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685A5A-9D9C-48CE-9F37-6C18A8AD5D31}"/>
              </a:ext>
            </a:extLst>
          </p:cNvPr>
          <p:cNvSpPr txBox="1"/>
          <p:nvPr/>
        </p:nvSpPr>
        <p:spPr>
          <a:xfrm>
            <a:off x="55914" y="1628769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2EDDEA-8777-437E-89E6-1894FABC3F9A}"/>
              </a:ext>
            </a:extLst>
          </p:cNvPr>
          <p:cNvCxnSpPr/>
          <p:nvPr/>
        </p:nvCxnSpPr>
        <p:spPr>
          <a:xfrm>
            <a:off x="316092" y="2098238"/>
            <a:ext cx="0" cy="231695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174038E2-2D8E-423A-8895-10E9B95CE65A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Single-population Hierarchical Co-demographic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460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14593D1-93C1-41F6-A4CA-FA1601C26DD4}"/>
              </a:ext>
            </a:extLst>
          </p:cNvPr>
          <p:cNvSpPr/>
          <p:nvPr/>
        </p:nvSpPr>
        <p:spPr>
          <a:xfrm>
            <a:off x="6080552" y="2118615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9B29C3D-D617-471E-B2EE-BFECC6C0408D}"/>
              </a:ext>
            </a:extLst>
          </p:cNvPr>
          <p:cNvSpPr/>
          <p:nvPr/>
        </p:nvSpPr>
        <p:spPr>
          <a:xfrm>
            <a:off x="6826449" y="2164447"/>
            <a:ext cx="123624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B74F7C7-B453-4EE3-8D57-3DB549F245FD}"/>
              </a:ext>
            </a:extLst>
          </p:cNvPr>
          <p:cNvSpPr/>
          <p:nvPr/>
        </p:nvSpPr>
        <p:spPr>
          <a:xfrm>
            <a:off x="7722695" y="2151504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35E434-34F3-428C-B189-3C5C38032840}"/>
              </a:ext>
            </a:extLst>
          </p:cNvPr>
          <p:cNvSpPr/>
          <p:nvPr/>
        </p:nvSpPr>
        <p:spPr>
          <a:xfrm>
            <a:off x="8379552" y="2153216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31438" y="1784183"/>
            <a:ext cx="407939" cy="944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812857" y="1787082"/>
            <a:ext cx="962123" cy="1060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843674" y="1787082"/>
            <a:ext cx="977516" cy="3835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35699" y="1787083"/>
            <a:ext cx="638849" cy="941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894905" y="1787082"/>
            <a:ext cx="785384" cy="78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3668" y="1787083"/>
            <a:ext cx="609599" cy="38353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988341" y="1784184"/>
            <a:ext cx="350325" cy="71417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80155" y="1787082"/>
            <a:ext cx="743434" cy="5234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67749" y="1787082"/>
            <a:ext cx="799175" cy="781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63334" y="1787081"/>
            <a:ext cx="809396" cy="17317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C555C1-A8AA-4B4A-A2EC-DC43C8E734FD}"/>
              </a:ext>
            </a:extLst>
          </p:cNvPr>
          <p:cNvSpPr txBox="1"/>
          <p:nvPr/>
        </p:nvSpPr>
        <p:spPr>
          <a:xfrm>
            <a:off x="-51775" y="4498192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2596DA-2763-49A8-90F2-AE757AA4AB83}"/>
              </a:ext>
            </a:extLst>
          </p:cNvPr>
          <p:cNvSpPr txBox="1"/>
          <p:nvPr/>
        </p:nvSpPr>
        <p:spPr>
          <a:xfrm>
            <a:off x="55914" y="1628769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D3FA5D-AFC0-4902-97A2-25A6F63CBAAB}"/>
              </a:ext>
            </a:extLst>
          </p:cNvPr>
          <p:cNvCxnSpPr/>
          <p:nvPr/>
        </p:nvCxnSpPr>
        <p:spPr>
          <a:xfrm>
            <a:off x="316092" y="2098238"/>
            <a:ext cx="0" cy="231695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681D8188-DB45-4D1A-9110-842B1461C6D9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Single-population Hierarchical Co-demographic Model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BA80017-043F-407A-9FE3-FF4FEDDD2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186235" y="1900942"/>
            <a:ext cx="246254" cy="267037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D0EE5D7-71BB-408D-8C08-92060EF8B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241338" y="1901336"/>
            <a:ext cx="146101" cy="267036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FB5F3132-73F5-409D-9432-B19FF7C72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2201414" y="1888284"/>
            <a:ext cx="128712" cy="267207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771FA00-474E-493F-817F-25768054E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4120845" y="1933257"/>
            <a:ext cx="246254" cy="26703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84E65A7-34D4-40A9-9CF0-1BADF18EA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907733" y="1899237"/>
            <a:ext cx="76973" cy="267207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9B96E72-B491-42DE-9812-A63E1625CFBE}"/>
              </a:ext>
            </a:extLst>
          </p:cNvPr>
          <p:cNvSpPr/>
          <p:nvPr/>
        </p:nvSpPr>
        <p:spPr>
          <a:xfrm>
            <a:off x="5379905" y="2145783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19C2686-F500-4871-8959-1EECA17B1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016096" y="3512654"/>
            <a:ext cx="561930" cy="110562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36999D8-F7E0-44DC-8050-96507E72E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684914" y="3512654"/>
            <a:ext cx="1259188" cy="110562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E166589-34DE-4615-B851-0F34D5A80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027805" y="3512653"/>
            <a:ext cx="606883" cy="110390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1DEFE30-AAA0-44F6-B92E-B4B57F41D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40322" y="3056138"/>
            <a:ext cx="638849" cy="156846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C18A1A75-85AD-440A-8952-7821E1045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803501" y="3056138"/>
            <a:ext cx="285177" cy="1567055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E2323E1D-D58E-48A1-9E6D-BAF05944EC1B}"/>
              </a:ext>
            </a:extLst>
          </p:cNvPr>
          <p:cNvSpPr/>
          <p:nvPr/>
        </p:nvSpPr>
        <p:spPr>
          <a:xfrm>
            <a:off x="5297742" y="2562806"/>
            <a:ext cx="393609" cy="205546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E94792-1F30-47A5-8BA9-06E3793DF0A4}"/>
              </a:ext>
            </a:extLst>
          </p:cNvPr>
          <p:cNvSpPr/>
          <p:nvPr/>
        </p:nvSpPr>
        <p:spPr>
          <a:xfrm>
            <a:off x="5827890" y="2562806"/>
            <a:ext cx="756253" cy="205375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6B6FFE0-701F-44A1-A5A0-49A8FA3516ED}"/>
              </a:ext>
            </a:extLst>
          </p:cNvPr>
          <p:cNvSpPr/>
          <p:nvPr/>
        </p:nvSpPr>
        <p:spPr>
          <a:xfrm>
            <a:off x="6691586" y="2562807"/>
            <a:ext cx="396147" cy="20537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22A056-796E-41EF-8FC6-1E1C0D208DED}"/>
              </a:ext>
            </a:extLst>
          </p:cNvPr>
          <p:cNvSpPr/>
          <p:nvPr/>
        </p:nvSpPr>
        <p:spPr>
          <a:xfrm>
            <a:off x="7512003" y="2841270"/>
            <a:ext cx="483259" cy="17770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B31E460-9702-4257-A3A5-86981122D41C}"/>
              </a:ext>
            </a:extLst>
          </p:cNvPr>
          <p:cNvSpPr/>
          <p:nvPr/>
        </p:nvSpPr>
        <p:spPr>
          <a:xfrm>
            <a:off x="8146809" y="3900787"/>
            <a:ext cx="1001814" cy="71748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15" name="Frame 114">
            <a:extLst>
              <a:ext uri="{FF2B5EF4-FFF2-40B4-BE49-F238E27FC236}">
                <a16:creationId xmlns:a16="http://schemas.microsoft.com/office/drawing/2014/main" id="{5E9D9EA5-11D1-4088-87E4-882072C3D8D7}"/>
              </a:ext>
            </a:extLst>
          </p:cNvPr>
          <p:cNvSpPr/>
          <p:nvPr/>
        </p:nvSpPr>
        <p:spPr>
          <a:xfrm>
            <a:off x="789834" y="3243346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16" name="Frame 115">
            <a:extLst>
              <a:ext uri="{FF2B5EF4-FFF2-40B4-BE49-F238E27FC236}">
                <a16:creationId xmlns:a16="http://schemas.microsoft.com/office/drawing/2014/main" id="{B7B668A0-C9AE-4A25-8DFA-29D166097373}"/>
              </a:ext>
            </a:extLst>
          </p:cNvPr>
          <p:cNvSpPr/>
          <p:nvPr/>
        </p:nvSpPr>
        <p:spPr>
          <a:xfrm>
            <a:off x="3847709" y="2749894"/>
            <a:ext cx="1370582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17" name="Frame 116">
            <a:extLst>
              <a:ext uri="{FF2B5EF4-FFF2-40B4-BE49-F238E27FC236}">
                <a16:creationId xmlns:a16="http://schemas.microsoft.com/office/drawing/2014/main" id="{143C9A48-1EB2-4A30-A91F-655B3871C993}"/>
              </a:ext>
            </a:extLst>
          </p:cNvPr>
          <p:cNvSpPr/>
          <p:nvPr/>
        </p:nvSpPr>
        <p:spPr>
          <a:xfrm>
            <a:off x="5165106" y="2304379"/>
            <a:ext cx="2085136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206D85E-E189-4B29-BD8F-366D1B3448F6}"/>
              </a:ext>
            </a:extLst>
          </p:cNvPr>
          <p:cNvSpPr txBox="1"/>
          <p:nvPr/>
        </p:nvSpPr>
        <p:spPr>
          <a:xfrm>
            <a:off x="890003" y="416652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77B4864-6D1E-4A10-9A5C-2F47A6E47547}"/>
              </a:ext>
            </a:extLst>
          </p:cNvPr>
          <p:cNvSpPr txBox="1"/>
          <p:nvPr/>
        </p:nvSpPr>
        <p:spPr>
          <a:xfrm>
            <a:off x="1889808" y="416461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600848-EA37-4515-89B7-180AAE5ADFD5}"/>
              </a:ext>
            </a:extLst>
          </p:cNvPr>
          <p:cNvSpPr txBox="1"/>
          <p:nvPr/>
        </p:nvSpPr>
        <p:spPr>
          <a:xfrm>
            <a:off x="293457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3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0A2A55-21C8-4B2D-8AA2-4D0E30954883}"/>
              </a:ext>
            </a:extLst>
          </p:cNvPr>
          <p:cNvSpPr txBox="1"/>
          <p:nvPr/>
        </p:nvSpPr>
        <p:spPr>
          <a:xfrm>
            <a:off x="3838184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4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CD21CD-4C07-4092-898D-4552DE29DAE6}"/>
              </a:ext>
            </a:extLst>
          </p:cNvPr>
          <p:cNvSpPr txBox="1"/>
          <p:nvPr/>
        </p:nvSpPr>
        <p:spPr>
          <a:xfrm>
            <a:off x="450283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5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4E9D41B-AEBF-4582-8048-87B7B6A473C8}"/>
              </a:ext>
            </a:extLst>
          </p:cNvPr>
          <p:cNvSpPr txBox="1"/>
          <p:nvPr/>
        </p:nvSpPr>
        <p:spPr>
          <a:xfrm>
            <a:off x="5101631" y="4167726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6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BAD5C91-96A7-43A8-AB2C-2A5CDCED90D6}"/>
              </a:ext>
            </a:extLst>
          </p:cNvPr>
          <p:cNvSpPr txBox="1"/>
          <p:nvPr/>
        </p:nvSpPr>
        <p:spPr>
          <a:xfrm>
            <a:off x="577058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7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8E67B4B-4908-437A-B3A8-3BF99D582D44}"/>
              </a:ext>
            </a:extLst>
          </p:cNvPr>
          <p:cNvSpPr txBox="1"/>
          <p:nvPr/>
        </p:nvSpPr>
        <p:spPr>
          <a:xfrm>
            <a:off x="643330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8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3A3C01-660C-4ACD-95E0-2EA49998C0E8}"/>
              </a:ext>
            </a:extLst>
          </p:cNvPr>
          <p:cNvSpPr txBox="1"/>
          <p:nvPr/>
        </p:nvSpPr>
        <p:spPr>
          <a:xfrm>
            <a:off x="7351899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9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4091DA7-CE52-4C77-8F43-584B77B49DA1}"/>
              </a:ext>
            </a:extLst>
          </p:cNvPr>
          <p:cNvSpPr txBox="1"/>
          <p:nvPr/>
        </p:nvSpPr>
        <p:spPr>
          <a:xfrm>
            <a:off x="8282443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10</a:t>
            </a:r>
            <a:endParaRPr lang="en-US" sz="28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249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CBC555C1-A8AA-4B4A-A2EC-DC43C8E734FD}"/>
              </a:ext>
            </a:extLst>
          </p:cNvPr>
          <p:cNvSpPr txBox="1"/>
          <p:nvPr/>
        </p:nvSpPr>
        <p:spPr>
          <a:xfrm>
            <a:off x="-51775" y="4498192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2596DA-2763-49A8-90F2-AE757AA4AB83}"/>
              </a:ext>
            </a:extLst>
          </p:cNvPr>
          <p:cNvSpPr txBox="1"/>
          <p:nvPr/>
        </p:nvSpPr>
        <p:spPr>
          <a:xfrm>
            <a:off x="55914" y="1628769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D3FA5D-AFC0-4902-97A2-25A6F63CBAAB}"/>
              </a:ext>
            </a:extLst>
          </p:cNvPr>
          <p:cNvCxnSpPr/>
          <p:nvPr/>
        </p:nvCxnSpPr>
        <p:spPr>
          <a:xfrm>
            <a:off x="316092" y="2098238"/>
            <a:ext cx="0" cy="231695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681D8188-DB45-4D1A-9110-842B1461C6D9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Single-population Hierarchical Co-demographic Model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206D85E-E189-4B29-BD8F-366D1B3448F6}"/>
              </a:ext>
            </a:extLst>
          </p:cNvPr>
          <p:cNvSpPr txBox="1"/>
          <p:nvPr/>
        </p:nvSpPr>
        <p:spPr>
          <a:xfrm>
            <a:off x="890003" y="416652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77B4864-6D1E-4A10-9A5C-2F47A6E47547}"/>
              </a:ext>
            </a:extLst>
          </p:cNvPr>
          <p:cNvSpPr txBox="1"/>
          <p:nvPr/>
        </p:nvSpPr>
        <p:spPr>
          <a:xfrm>
            <a:off x="1889808" y="416461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600848-EA37-4515-89B7-180AAE5ADFD5}"/>
              </a:ext>
            </a:extLst>
          </p:cNvPr>
          <p:cNvSpPr txBox="1"/>
          <p:nvPr/>
        </p:nvSpPr>
        <p:spPr>
          <a:xfrm>
            <a:off x="293457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3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0A2A55-21C8-4B2D-8AA2-4D0E30954883}"/>
              </a:ext>
            </a:extLst>
          </p:cNvPr>
          <p:cNvSpPr txBox="1"/>
          <p:nvPr/>
        </p:nvSpPr>
        <p:spPr>
          <a:xfrm>
            <a:off x="3838184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4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ECD21CD-4C07-4092-898D-4552DE29DAE6}"/>
              </a:ext>
            </a:extLst>
          </p:cNvPr>
          <p:cNvSpPr txBox="1"/>
          <p:nvPr/>
        </p:nvSpPr>
        <p:spPr>
          <a:xfrm>
            <a:off x="450283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5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4E9D41B-AEBF-4582-8048-87B7B6A473C8}"/>
              </a:ext>
            </a:extLst>
          </p:cNvPr>
          <p:cNvSpPr txBox="1"/>
          <p:nvPr/>
        </p:nvSpPr>
        <p:spPr>
          <a:xfrm>
            <a:off x="5101631" y="4167726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6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BAD5C91-96A7-43A8-AB2C-2A5CDCED90D6}"/>
              </a:ext>
            </a:extLst>
          </p:cNvPr>
          <p:cNvSpPr txBox="1"/>
          <p:nvPr/>
        </p:nvSpPr>
        <p:spPr>
          <a:xfrm>
            <a:off x="577058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7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8E67B4B-4908-437A-B3A8-3BF99D582D44}"/>
              </a:ext>
            </a:extLst>
          </p:cNvPr>
          <p:cNvSpPr txBox="1"/>
          <p:nvPr/>
        </p:nvSpPr>
        <p:spPr>
          <a:xfrm>
            <a:off x="643330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8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F3A3C01-660C-4ACD-95E0-2EA49998C0E8}"/>
              </a:ext>
            </a:extLst>
          </p:cNvPr>
          <p:cNvSpPr txBox="1"/>
          <p:nvPr/>
        </p:nvSpPr>
        <p:spPr>
          <a:xfrm>
            <a:off x="7351899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9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4091DA7-CE52-4C77-8F43-584B77B49DA1}"/>
              </a:ext>
            </a:extLst>
          </p:cNvPr>
          <p:cNvSpPr txBox="1"/>
          <p:nvPr/>
        </p:nvSpPr>
        <p:spPr>
          <a:xfrm>
            <a:off x="8282443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10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358BE5EE-875D-4037-AAF3-71805D917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181612" y="1904916"/>
            <a:ext cx="246254" cy="267037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267E7E68-8BB3-4615-8838-CFF0EDF0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236715" y="1905310"/>
            <a:ext cx="146101" cy="2670363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DFABC98-0A35-4C48-BBD8-7287D99A8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2196791" y="1892258"/>
            <a:ext cx="128712" cy="267207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CC2CAF5-05CE-420E-9A6D-B1FF6A2EC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4116222" y="1937231"/>
            <a:ext cx="246254" cy="2670363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266A067-CAAD-4CD6-BEA0-F3622A484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903110" y="1903211"/>
            <a:ext cx="76973" cy="267207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256AB13B-8C15-48D9-9C74-905300783BD1}"/>
              </a:ext>
            </a:extLst>
          </p:cNvPr>
          <p:cNvSpPr/>
          <p:nvPr/>
        </p:nvSpPr>
        <p:spPr>
          <a:xfrm>
            <a:off x="5375282" y="2149757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6C9FA9F-EE74-4DA4-8087-51E7CD1D6895}"/>
              </a:ext>
            </a:extLst>
          </p:cNvPr>
          <p:cNvSpPr/>
          <p:nvPr/>
        </p:nvSpPr>
        <p:spPr>
          <a:xfrm>
            <a:off x="6075929" y="2122589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2B660E0E-871E-4AC1-B96F-2051D5605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31438" y="1781982"/>
            <a:ext cx="407939" cy="1195914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FD354D95-64F9-4949-AA61-B6F78A0ADF8C}"/>
              </a:ext>
            </a:extLst>
          </p:cNvPr>
          <p:cNvSpPr/>
          <p:nvPr/>
        </p:nvSpPr>
        <p:spPr>
          <a:xfrm>
            <a:off x="6821826" y="2168421"/>
            <a:ext cx="123624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C4ED0A9-6257-49DD-948A-0228EDD03D3E}"/>
              </a:ext>
            </a:extLst>
          </p:cNvPr>
          <p:cNvSpPr/>
          <p:nvPr/>
        </p:nvSpPr>
        <p:spPr>
          <a:xfrm>
            <a:off x="7718072" y="2155478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2F020D4-9853-4DD8-998A-9B456CD831ED}"/>
              </a:ext>
            </a:extLst>
          </p:cNvPr>
          <p:cNvSpPr/>
          <p:nvPr/>
        </p:nvSpPr>
        <p:spPr>
          <a:xfrm>
            <a:off x="8374929" y="2157190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6A28616-F994-4745-BF09-687A23950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812857" y="1784881"/>
            <a:ext cx="962123" cy="1654808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B9E2E2B-0A84-4423-9434-E05B33E65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843674" y="1784881"/>
            <a:ext cx="977516" cy="165480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1AE9EE7F-215D-4957-9049-50371A302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35699" y="1784882"/>
            <a:ext cx="638849" cy="119301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C6BFDB9-AF9C-4A6D-BB42-613CAE5EF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894905" y="1784881"/>
            <a:ext cx="785384" cy="1654808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FC96CFA7-2BE6-4F0C-BA39-BCC84A23CD9C}"/>
              </a:ext>
            </a:extLst>
          </p:cNvPr>
          <p:cNvSpPr/>
          <p:nvPr/>
        </p:nvSpPr>
        <p:spPr>
          <a:xfrm>
            <a:off x="5213668" y="1784882"/>
            <a:ext cx="609599" cy="71127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DB28071-D785-43AA-8548-DB1CCFE7685E}"/>
              </a:ext>
            </a:extLst>
          </p:cNvPr>
          <p:cNvSpPr/>
          <p:nvPr/>
        </p:nvSpPr>
        <p:spPr>
          <a:xfrm>
            <a:off x="5988341" y="1781983"/>
            <a:ext cx="350325" cy="71417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165FDF5-ABBF-4AB6-B552-07E9D5A20586}"/>
              </a:ext>
            </a:extLst>
          </p:cNvPr>
          <p:cNvSpPr/>
          <p:nvPr/>
        </p:nvSpPr>
        <p:spPr>
          <a:xfrm>
            <a:off x="6480155" y="1784881"/>
            <a:ext cx="743434" cy="711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D60E88-673A-4C23-B6DF-95B2CDF6FF21}"/>
              </a:ext>
            </a:extLst>
          </p:cNvPr>
          <p:cNvSpPr/>
          <p:nvPr/>
        </p:nvSpPr>
        <p:spPr>
          <a:xfrm>
            <a:off x="7367749" y="1784880"/>
            <a:ext cx="799175" cy="9689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C8BF845-12A0-4EFF-8115-4564501131F5}"/>
              </a:ext>
            </a:extLst>
          </p:cNvPr>
          <p:cNvSpPr/>
          <p:nvPr/>
        </p:nvSpPr>
        <p:spPr>
          <a:xfrm>
            <a:off x="8263334" y="1784880"/>
            <a:ext cx="809396" cy="20470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6D63EB9F-B263-4351-8634-774DE2A7C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680291" y="3831893"/>
            <a:ext cx="1259188" cy="79035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B242CFB-2D2E-4570-82BB-0DE4112D7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023182" y="3516627"/>
            <a:ext cx="606883" cy="1103909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2962D18A-0C43-4FE5-92BF-AF741C94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98878" y="3350151"/>
            <a:ext cx="285177" cy="1277016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4ED23A94-E1B3-4B30-8065-AF0181C375CD}"/>
              </a:ext>
            </a:extLst>
          </p:cNvPr>
          <p:cNvSpPr/>
          <p:nvPr/>
        </p:nvSpPr>
        <p:spPr>
          <a:xfrm>
            <a:off x="5293119" y="2977896"/>
            <a:ext cx="393609" cy="164435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A20FEEC-8E69-4433-A4BC-9882C9C362A0}"/>
              </a:ext>
            </a:extLst>
          </p:cNvPr>
          <p:cNvSpPr/>
          <p:nvPr/>
        </p:nvSpPr>
        <p:spPr>
          <a:xfrm>
            <a:off x="5823267" y="3171786"/>
            <a:ext cx="756253" cy="1448749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470CA34-660F-4613-8235-6E99BA9BB9BA}"/>
              </a:ext>
            </a:extLst>
          </p:cNvPr>
          <p:cNvSpPr/>
          <p:nvPr/>
        </p:nvSpPr>
        <p:spPr>
          <a:xfrm>
            <a:off x="6686963" y="2977895"/>
            <a:ext cx="396147" cy="1642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60" name="Frame 159">
            <a:extLst>
              <a:ext uri="{FF2B5EF4-FFF2-40B4-BE49-F238E27FC236}">
                <a16:creationId xmlns:a16="http://schemas.microsoft.com/office/drawing/2014/main" id="{B83C3C39-A7E7-4D7B-AEF5-D42CA82E4933}"/>
              </a:ext>
            </a:extLst>
          </p:cNvPr>
          <p:cNvSpPr/>
          <p:nvPr/>
        </p:nvSpPr>
        <p:spPr>
          <a:xfrm>
            <a:off x="785211" y="3247320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61" name="Frame 160">
            <a:extLst>
              <a:ext uri="{FF2B5EF4-FFF2-40B4-BE49-F238E27FC236}">
                <a16:creationId xmlns:a16="http://schemas.microsoft.com/office/drawing/2014/main" id="{C6CA7908-B3CC-4182-8DAA-99FA663C20FC}"/>
              </a:ext>
            </a:extLst>
          </p:cNvPr>
          <p:cNvSpPr/>
          <p:nvPr/>
        </p:nvSpPr>
        <p:spPr>
          <a:xfrm>
            <a:off x="3843086" y="2753868"/>
            <a:ext cx="1370582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62" name="Frame 161">
            <a:extLst>
              <a:ext uri="{FF2B5EF4-FFF2-40B4-BE49-F238E27FC236}">
                <a16:creationId xmlns:a16="http://schemas.microsoft.com/office/drawing/2014/main" id="{5CE5F580-B217-4AB3-BCA9-E130DA74AFAA}"/>
              </a:ext>
            </a:extLst>
          </p:cNvPr>
          <p:cNvSpPr/>
          <p:nvPr/>
        </p:nvSpPr>
        <p:spPr>
          <a:xfrm>
            <a:off x="5160483" y="2308353"/>
            <a:ext cx="2085136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E503AC0F-77CB-4348-B88E-848A97A7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011473" y="4028971"/>
            <a:ext cx="561930" cy="593278"/>
          </a:xfrm>
          <a:prstGeom prst="rect">
            <a:avLst/>
          </a:prstGeom>
        </p:spPr>
      </p:pic>
      <p:sp>
        <p:nvSpPr>
          <p:cNvPr id="179" name="Rectangle 178">
            <a:extLst>
              <a:ext uri="{FF2B5EF4-FFF2-40B4-BE49-F238E27FC236}">
                <a16:creationId xmlns:a16="http://schemas.microsoft.com/office/drawing/2014/main" id="{93D13782-1C95-452C-99E7-2BAEDF9CCE23}"/>
              </a:ext>
            </a:extLst>
          </p:cNvPr>
          <p:cNvSpPr/>
          <p:nvPr/>
        </p:nvSpPr>
        <p:spPr>
          <a:xfrm>
            <a:off x="7507380" y="4028970"/>
            <a:ext cx="483259" cy="5932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CD3DE48-A16F-45D4-9229-5A7B7235F7FC}"/>
              </a:ext>
            </a:extLst>
          </p:cNvPr>
          <p:cNvSpPr/>
          <p:nvPr/>
        </p:nvSpPr>
        <p:spPr>
          <a:xfrm>
            <a:off x="8142186" y="3904761"/>
            <a:ext cx="1001814" cy="71748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140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 txBox="1">
            <a:spLocks/>
          </p:cNvSpPr>
          <p:nvPr/>
        </p:nvSpPr>
        <p:spPr>
          <a:xfrm>
            <a:off x="3011819" y="3851912"/>
            <a:ext cx="656141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0.0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710648" y="3851912"/>
            <a:ext cx="656141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0.4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373046" y="3851912"/>
            <a:ext cx="656141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0.6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31184" y="3851912"/>
            <a:ext cx="656141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0.8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713991" y="3851912"/>
            <a:ext cx="656141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1.0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567890" y="3833392"/>
            <a:ext cx="1141678" cy="57465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1600" dirty="0"/>
              <a:t>100,000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2895152" y="3832649"/>
            <a:ext cx="995776" cy="44704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1600" dirty="0"/>
              <a:t>10,000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2983244" y="3788432"/>
            <a:ext cx="4361626" cy="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19275" y="4215167"/>
            <a:ext cx="6105525" cy="5371453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en-US" sz="2600" dirty="0"/>
              <a:t>Proportion of species in a particular time pulse of expansion</a:t>
            </a:r>
          </a:p>
          <a:p>
            <a:pPr marL="82296" indent="0" algn="ctr">
              <a:buNone/>
            </a:pPr>
            <a:endParaRPr lang="en-US" dirty="0"/>
          </a:p>
          <a:p>
            <a:pPr marL="82296" indent="0" algn="ctr">
              <a:buNone/>
            </a:pPr>
            <a:r>
              <a:rPr lang="en-US" sz="3000" dirty="0"/>
              <a:t>Hyper-prior</a:t>
            </a:r>
          </a:p>
          <a:p>
            <a:pPr marL="82296" indent="0" algn="ctr">
              <a:buNone/>
            </a:pPr>
            <a:r>
              <a:rPr lang="en-US" sz="2000" dirty="0"/>
              <a:t>(for five species)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2592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31421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819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51957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972006" y="1878593"/>
            <a:ext cx="11238" cy="191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2983244" y="3788432"/>
            <a:ext cx="4361626" cy="6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34764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55551" y="3352800"/>
            <a:ext cx="341747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408232" y="2662836"/>
            <a:ext cx="613328" cy="44704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1.0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819274" y="4211061"/>
            <a:ext cx="6105525" cy="526926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600" dirty="0"/>
              <a:t>Time of expansion</a:t>
            </a:r>
          </a:p>
          <a:p>
            <a:pPr marL="82296" indent="0" algn="ctr">
              <a:buFont typeface="Wingdings 2"/>
              <a:buNone/>
            </a:pPr>
            <a:r>
              <a:rPr lang="en-US" sz="2000" dirty="0"/>
              <a:t>(</a:t>
            </a:r>
            <a:r>
              <a:rPr lang="en-US" sz="2000" dirty="0" err="1"/>
              <a:t>kya</a:t>
            </a:r>
            <a:r>
              <a:rPr lang="en-US" sz="2000" dirty="0"/>
              <a:t>)</a:t>
            </a:r>
          </a:p>
          <a:p>
            <a:pPr marL="82296" indent="0" algn="ctr">
              <a:buFont typeface="Wingdings 2"/>
              <a:buNone/>
            </a:pPr>
            <a:endParaRPr lang="en-US" sz="2000" dirty="0"/>
          </a:p>
          <a:p>
            <a:pPr marL="82296" indent="0" algn="ctr">
              <a:buFont typeface="Wingdings 2"/>
              <a:buNone/>
            </a:pPr>
            <a:endParaRPr lang="en-US" sz="2000" dirty="0"/>
          </a:p>
          <a:p>
            <a:pPr marL="82296" indent="0" algn="ctr">
              <a:buFont typeface="Wingdings 2"/>
              <a:buNone/>
            </a:pPr>
            <a:r>
              <a:rPr lang="en-US" sz="3000" dirty="0"/>
              <a:t>Species-specific prior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972006" y="1878593"/>
            <a:ext cx="11238" cy="191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132592" y="2607220"/>
            <a:ext cx="3185431" cy="11462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83952" y="2987042"/>
            <a:ext cx="243840" cy="26415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427164" y="2015247"/>
            <a:ext cx="832678" cy="4470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50,000 </a:t>
            </a:r>
            <a:r>
              <a:rPr lang="en-US" sz="2000" dirty="0" err="1"/>
              <a:t>kya</a:t>
            </a:r>
            <a:endParaRPr lang="en-US" sz="2000" dirty="0"/>
          </a:p>
        </p:txBody>
      </p:sp>
      <p:sp>
        <p:nvSpPr>
          <p:cNvPr id="34" name="Frame 33"/>
          <p:cNvSpPr/>
          <p:nvPr/>
        </p:nvSpPr>
        <p:spPr>
          <a:xfrm>
            <a:off x="512333" y="2481337"/>
            <a:ext cx="2117592" cy="1101635"/>
          </a:xfrm>
          <a:prstGeom prst="frame">
            <a:avLst>
              <a:gd name="adj1" fmla="val 601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2"/>
          <p:cNvSpPr>
            <a:spLocks/>
          </p:cNvSpPr>
          <p:nvPr/>
        </p:nvSpPr>
        <p:spPr bwMode="auto">
          <a:xfrm>
            <a:off x="57150" y="6598257"/>
            <a:ext cx="262857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200" dirty="0"/>
              <a:t>Beaumont </a:t>
            </a:r>
            <a:r>
              <a:rPr lang="en-US" sz="1200" dirty="0">
                <a:ea typeface="ＭＳ Ｐゴシック" charset="0"/>
                <a:cs typeface="Arial" charset="0"/>
              </a:rPr>
              <a:t>(2010) </a:t>
            </a:r>
            <a:r>
              <a:rPr lang="en-US" sz="1200" i="1" dirty="0" err="1">
                <a:ea typeface="ＭＳ Ｐゴシック" charset="0"/>
                <a:cs typeface="Arial" charset="0"/>
              </a:rPr>
              <a:t>Annu</a:t>
            </a:r>
            <a:r>
              <a:rPr lang="en-US" sz="1200" i="1" dirty="0">
                <a:ea typeface="ＭＳ Ｐゴシック" charset="0"/>
                <a:cs typeface="Arial" charset="0"/>
              </a:rPr>
              <a:t>. Rev. Ecol. </a:t>
            </a:r>
            <a:r>
              <a:rPr lang="en-US" sz="1200" i="1" dirty="0" err="1">
                <a:ea typeface="ＭＳ Ｐゴシック" charset="0"/>
                <a:cs typeface="Arial" charset="0"/>
              </a:rPr>
              <a:t>Evol</a:t>
            </a:r>
            <a:r>
              <a:rPr lang="en-US" sz="1200" i="1" dirty="0">
                <a:ea typeface="ＭＳ Ｐゴシック" charset="0"/>
                <a:cs typeface="Arial" charset="0"/>
              </a:rPr>
              <a:t>. Syst.</a:t>
            </a:r>
            <a:endParaRPr lang="en-US" sz="1200" i="1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6870307" y="2638875"/>
            <a:ext cx="1406999" cy="75402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3000" dirty="0"/>
              <a:t>For </a:t>
            </a:r>
            <a:r>
              <a:rPr lang="en-US" sz="3000" b="1" u="sng" dirty="0"/>
              <a:t>ALL</a:t>
            </a:r>
            <a:r>
              <a:rPr lang="en-US" sz="3000" dirty="0"/>
              <a:t> species</a:t>
            </a:r>
            <a:endParaRPr lang="en-US" sz="36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95579" y="2519437"/>
            <a:ext cx="2234346" cy="121033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None/>
            </a:pPr>
            <a:r>
              <a:rPr lang="en-US" sz="2000" dirty="0"/>
              <a:t>100% of species synchronously expanding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604A34-DE63-4C12-9038-6FFDAE3B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Hierarchical Modeling with</a:t>
            </a:r>
            <a:br>
              <a:rPr lang="en-US" sz="3500" dirty="0"/>
            </a:br>
            <a:r>
              <a:rPr lang="en-US" sz="3500" dirty="0"/>
              <a:t>Hyperpriors</a:t>
            </a:r>
          </a:p>
        </p:txBody>
      </p:sp>
    </p:spTree>
    <p:extLst>
      <p:ext uri="{BB962C8B-B14F-4D97-AF65-F5344CB8AC3E}">
        <p14:creationId xmlns:p14="http://schemas.microsoft.com/office/powerpoint/2010/main" val="65333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C -0.00191 -0.08333 -0.00382 -0.16643 -0.00122 -0.20741 C 0.00138 -0.24838 0.00885 -0.23912 0.01545 -0.24583 C 0.02204 -0.25255 0.03177 -0.24861 0.03888 -0.24722 C 0.046 -0.24583 0.05347 -0.24259 0.05781 -0.23704 C 0.06215 -0.23148 0.06319 -0.23542 0.06545 -0.21319 C 0.0677 -0.19097 0.07013 -0.12338 0.071 -0.1037 C 0.07187 -0.08403 0.07135 -0.08935 0.071 -0.09467 " pathEditMode="relative" rAng="0" ptsTypes="AAAAAA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54931 -0.004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5" y="-2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11111E-6 C -0.00399 -0.07592 -0.00816 -0.15162 0.0257 -0.1868 C 0.05955 -0.22199 0.16789 -0.2213 0.20348 -0.2118 C 0.23907 -0.20231 0.23907 -0.16643 0.23907 -0.13032 " pathEditMode="relative" rAng="0" ptsTypes="AAAA">
                                      <p:cBhvr>
                                        <p:cTn id="1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40" grpId="0"/>
      <p:bldP spid="39" grpId="0"/>
      <p:bldP spid="8" grpId="0" build="p"/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8" grpId="0" animBg="1"/>
      <p:bldP spid="18" grpId="1" animBg="1"/>
      <p:bldP spid="26" grpId="0" animBg="1"/>
      <p:bldP spid="26" grpId="1" animBg="1"/>
      <p:bldP spid="9" grpId="0" animBg="1"/>
      <p:bldP spid="9" grpId="1" animBg="1"/>
      <p:bldP spid="9" grpId="2" animBg="1"/>
      <p:bldP spid="28" grpId="0"/>
      <p:bldP spid="28" grpId="1"/>
      <p:bldP spid="28" grpId="2"/>
      <p:bldP spid="29" grpId="0" build="p"/>
      <p:bldP spid="32" grpId="0" animBg="1"/>
      <p:bldP spid="10" grpId="0" animBg="1"/>
      <p:bldP spid="10" grpId="1" animBg="1"/>
      <p:bldP spid="10" grpId="2" animBg="1"/>
      <p:bldP spid="33" grpId="0"/>
      <p:bldP spid="34" grpId="0" animBg="1"/>
      <p:bldP spid="37" grpId="0" build="p"/>
      <p:bldP spid="3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>
            <a:cxnSpLocks/>
          </p:cNvCxnSpPr>
          <p:nvPr/>
        </p:nvCxnSpPr>
        <p:spPr>
          <a:xfrm>
            <a:off x="2985262" y="3788432"/>
            <a:ext cx="4359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>
          <a:xfrm>
            <a:off x="2840020" y="3832649"/>
            <a:ext cx="1110706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1600" dirty="0"/>
              <a:t>10,000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503233" y="3833392"/>
            <a:ext cx="1273447" cy="57465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1600" dirty="0"/>
              <a:t>100,000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008701" y="3850303"/>
            <a:ext cx="671529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0.0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707530" y="3850303"/>
            <a:ext cx="671529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0.4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369928" y="3850303"/>
            <a:ext cx="671529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0.6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28066" y="3850303"/>
            <a:ext cx="671529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0.8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710873" y="3850303"/>
            <a:ext cx="671529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1.0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2985262" y="3788432"/>
            <a:ext cx="4359608" cy="2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19274" y="4208152"/>
            <a:ext cx="6105524" cy="5371453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en-US" sz="2600" dirty="0"/>
              <a:t>Proportion of species in a particular time pulse of expansion</a:t>
            </a:r>
          </a:p>
          <a:p>
            <a:pPr marL="82296" indent="0" algn="ctr">
              <a:buNone/>
            </a:pPr>
            <a:endParaRPr lang="en-US" sz="2000" dirty="0"/>
          </a:p>
          <a:p>
            <a:pPr marL="82296" indent="0" algn="ctr">
              <a:buNone/>
            </a:pPr>
            <a:r>
              <a:rPr lang="en-US" sz="3000" dirty="0"/>
              <a:t>Hyper-prior</a:t>
            </a:r>
          </a:p>
          <a:p>
            <a:pPr marL="82296" indent="0" algn="ctr">
              <a:buNone/>
            </a:pPr>
            <a:r>
              <a:rPr lang="en-US" sz="2000" dirty="0"/>
              <a:t>(for five species)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4610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33439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5837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53975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974024" y="1878593"/>
            <a:ext cx="11238" cy="191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36782" y="2607220"/>
            <a:ext cx="483259" cy="1146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83136" y="3352800"/>
            <a:ext cx="381191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539117" y="2663192"/>
            <a:ext cx="649550" cy="4470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0.8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819274" y="4208152"/>
            <a:ext cx="6105524" cy="355648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600" dirty="0"/>
              <a:t>Time of expansion</a:t>
            </a:r>
          </a:p>
          <a:p>
            <a:pPr marL="82296" indent="0" algn="ctr">
              <a:buFont typeface="Wingdings 2"/>
              <a:buNone/>
            </a:pPr>
            <a:r>
              <a:rPr lang="en-US" sz="2000" dirty="0"/>
              <a:t>(</a:t>
            </a:r>
            <a:r>
              <a:rPr lang="en-US" sz="2000" dirty="0" err="1"/>
              <a:t>kya</a:t>
            </a:r>
            <a:r>
              <a:rPr lang="en-US" sz="2000" dirty="0"/>
              <a:t>)</a:t>
            </a:r>
          </a:p>
          <a:p>
            <a:pPr marL="82296" indent="0" algn="ctr">
              <a:buFont typeface="Wingdings 2"/>
              <a:buNone/>
            </a:pPr>
            <a:endParaRPr lang="en-US" sz="2000" dirty="0"/>
          </a:p>
          <a:p>
            <a:pPr marL="82296" indent="0" algn="ctr">
              <a:buFont typeface="Wingdings 2"/>
              <a:buNone/>
            </a:pPr>
            <a:endParaRPr lang="en-US" sz="2000" dirty="0"/>
          </a:p>
          <a:p>
            <a:pPr marL="82296" indent="0" algn="ctr">
              <a:buFont typeface="Wingdings 2"/>
              <a:buNone/>
            </a:pPr>
            <a:r>
              <a:rPr lang="en-US" sz="3000" dirty="0"/>
              <a:t>Species-specific prior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974024" y="1878593"/>
            <a:ext cx="11238" cy="19104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134610" y="2607220"/>
            <a:ext cx="3185431" cy="11462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85970" y="2987042"/>
            <a:ext cx="243840" cy="26415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429182" y="2015247"/>
            <a:ext cx="832678" cy="4470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50,000 </a:t>
            </a:r>
            <a:r>
              <a:rPr lang="en-US" sz="2000" dirty="0" err="1"/>
              <a:t>kya</a:t>
            </a:r>
            <a:endParaRPr lang="en-US" sz="2000" dirty="0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6872325" y="2638875"/>
            <a:ext cx="1406999" cy="75402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3000" dirty="0"/>
              <a:t>For </a:t>
            </a:r>
            <a:r>
              <a:rPr lang="en-US" sz="3000" b="1" u="sng" dirty="0"/>
              <a:t>4/5</a:t>
            </a:r>
            <a:r>
              <a:rPr lang="en-US" sz="3000" dirty="0"/>
              <a:t> species</a:t>
            </a:r>
            <a:endParaRPr lang="en-US" sz="36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397597" y="2519437"/>
            <a:ext cx="2234346" cy="121033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None/>
            </a:pPr>
            <a:r>
              <a:rPr lang="en-US" sz="2000" dirty="0"/>
              <a:t>80% of species synchronously expanding</a:t>
            </a:r>
          </a:p>
        </p:txBody>
      </p:sp>
      <p:sp>
        <p:nvSpPr>
          <p:cNvPr id="41" name="Oval 40"/>
          <p:cNvSpPr/>
          <p:nvPr/>
        </p:nvSpPr>
        <p:spPr>
          <a:xfrm>
            <a:off x="3134610" y="3015128"/>
            <a:ext cx="243840" cy="264158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6429181" y="2005692"/>
            <a:ext cx="832678" cy="4470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2000" dirty="0"/>
              <a:t>10,000 </a:t>
            </a:r>
            <a:r>
              <a:rPr lang="en-US" sz="2000" dirty="0" err="1"/>
              <a:t>kya</a:t>
            </a:r>
            <a:endParaRPr lang="en-US" sz="2000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814780" y="2641027"/>
            <a:ext cx="1406999" cy="75402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 algn="ctr">
              <a:buFont typeface="Wingdings 2"/>
              <a:buNone/>
            </a:pPr>
            <a:r>
              <a:rPr lang="en-US" sz="3000" dirty="0"/>
              <a:t>For </a:t>
            </a:r>
            <a:r>
              <a:rPr lang="en-US" sz="3000" b="1" u="sng" dirty="0"/>
              <a:t>5</a:t>
            </a:r>
            <a:r>
              <a:rPr lang="en-US" sz="3000" b="1" u="sng" baseline="30000" dirty="0"/>
              <a:t>th</a:t>
            </a:r>
            <a:r>
              <a:rPr lang="en-US" sz="3000" dirty="0"/>
              <a:t> species</a:t>
            </a:r>
            <a:endParaRPr lang="en-US" sz="3600" dirty="0"/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F9AEBC4B-EA25-4415-8145-34CBC916F5EE}"/>
              </a:ext>
            </a:extLst>
          </p:cNvPr>
          <p:cNvSpPr/>
          <p:nvPr/>
        </p:nvSpPr>
        <p:spPr>
          <a:xfrm>
            <a:off x="514351" y="2481337"/>
            <a:ext cx="2117592" cy="1101635"/>
          </a:xfrm>
          <a:prstGeom prst="frame">
            <a:avLst>
              <a:gd name="adj1" fmla="val 6014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EF20AFF4-4F4C-431C-842F-A080AE5D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Hierarchical Modeling with</a:t>
            </a:r>
            <a:br>
              <a:rPr lang="en-US" sz="3500" dirty="0"/>
            </a:br>
            <a:r>
              <a:rPr lang="en-US" sz="3500" dirty="0"/>
              <a:t>Hyperpriors</a:t>
            </a: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65DC325E-7A26-4D7F-A12B-90105C4DF1A7}"/>
              </a:ext>
            </a:extLst>
          </p:cNvPr>
          <p:cNvSpPr>
            <a:spLocks/>
          </p:cNvSpPr>
          <p:nvPr/>
        </p:nvSpPr>
        <p:spPr bwMode="auto">
          <a:xfrm>
            <a:off x="57150" y="6598257"/>
            <a:ext cx="262857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200" dirty="0"/>
              <a:t>Beaumont </a:t>
            </a:r>
            <a:r>
              <a:rPr lang="en-US" sz="1200" dirty="0">
                <a:ea typeface="ＭＳ Ｐゴシック" charset="0"/>
                <a:cs typeface="Arial" charset="0"/>
              </a:rPr>
              <a:t>(2010) </a:t>
            </a:r>
            <a:r>
              <a:rPr lang="en-US" sz="1200" i="1" dirty="0" err="1">
                <a:ea typeface="ＭＳ Ｐゴシック" charset="0"/>
                <a:cs typeface="Arial" charset="0"/>
              </a:rPr>
              <a:t>Annu</a:t>
            </a:r>
            <a:r>
              <a:rPr lang="en-US" sz="1200" i="1" dirty="0">
                <a:ea typeface="ＭＳ Ｐゴシック" charset="0"/>
                <a:cs typeface="Arial" charset="0"/>
              </a:rPr>
              <a:t>. Rev. Ecol. </a:t>
            </a:r>
            <a:r>
              <a:rPr lang="en-US" sz="1200" i="1" dirty="0" err="1">
                <a:ea typeface="ＭＳ Ｐゴシック" charset="0"/>
                <a:cs typeface="Arial" charset="0"/>
              </a:rPr>
              <a:t>Evol</a:t>
            </a:r>
            <a:r>
              <a:rPr lang="en-US" sz="1200" i="1" dirty="0">
                <a:ea typeface="ＭＳ Ｐゴシック" charset="0"/>
                <a:cs typeface="Arial" charset="0"/>
              </a:rPr>
              <a:t>. Syst.</a:t>
            </a:r>
            <a:endParaRPr lang="en-US" sz="1200" i="1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C -0.00434 -0.08055 -0.00833 -0.16065 -0.0026 -0.2 C 0.0033 -0.23958 0.01997 -0.23079 0.03472 -0.23727 C 0.04965 -0.24329 0.07153 -0.23981 0.0875 -0.23819 C 0.10347 -0.23727 0.12031 -0.23403 0.13004 -0.2287 C 0.13993 -0.22338 0.14219 -0.22708 0.14722 -0.20579 C 0.15226 -0.18426 0.15799 -0.11898 0.1599 -0.1 C 0.16181 -0.08125 0.16042 -0.08634 0.1599 -0.09143 " pathEditMode="relative" rAng="0" ptsTypes="AAAAAAAA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5493 -0.0046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65" y="-2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1.11111E-6 C -0.004 -0.07592 -0.00816 -0.15162 0.02569 -0.1868 C 0.05955 -0.22199 0.16788 -0.2213 0.20347 -0.2118 C 0.23906 -0.20231 0.23906 -0.16643 0.23906 -0.13032 " pathEditMode="relative" rAng="0" ptsTypes="AAAA">
                                      <p:cBhvr>
                                        <p:cTn id="1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500"/>
                            </p:stCondLst>
                            <p:childTnLst>
                              <p:par>
                                <p:cTn id="16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-0.00394 C -0.00139 -0.07871 -0.00816 -0.15301 0.04739 -0.1875 C 0.10312 -0.22199 0.28142 -0.22153 0.33993 -0.21204 C 0.39861 -0.20278 0.39861 -0.1676 0.39861 -0.13218 " pathEditMode="relative" rAng="0" ptsTypes="AAAA">
                                      <p:cBhvr>
                                        <p:cTn id="19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0"/>
                            </p:stCondLst>
                            <p:childTnLst>
                              <p:par>
                                <p:cTn id="193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8" grpId="0" build="p"/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8" grpId="0" animBg="1"/>
      <p:bldP spid="18" grpId="1" animBg="1"/>
      <p:bldP spid="26" grpId="0" animBg="1"/>
      <p:bldP spid="26" grpId="1" animBg="1"/>
      <p:bldP spid="9" grpId="0" animBg="1"/>
      <p:bldP spid="9" grpId="1" animBg="1"/>
      <p:bldP spid="9" grpId="2" animBg="1"/>
      <p:bldP spid="28" grpId="0"/>
      <p:bldP spid="28" grpId="1"/>
      <p:bldP spid="28" grpId="2"/>
      <p:bldP spid="29" grpId="0" build="p"/>
      <p:bldP spid="32" grpId="0" animBg="1"/>
      <p:bldP spid="10" grpId="0" animBg="1"/>
      <p:bldP spid="10" grpId="1" animBg="1"/>
      <p:bldP spid="10" grpId="2" animBg="1"/>
      <p:bldP spid="33" grpId="0"/>
      <p:bldP spid="33" grpId="1"/>
      <p:bldP spid="37" grpId="0" build="p"/>
      <p:bldP spid="37" grpId="1" build="allAtOnce"/>
      <p:bldP spid="38" grpId="0" build="p"/>
      <p:bldP spid="41" grpId="0" animBg="1"/>
      <p:bldP spid="41" grpId="1" animBg="1"/>
      <p:bldP spid="41" grpId="2" animBg="1"/>
      <p:bldP spid="42" grpId="0"/>
      <p:bldP spid="43" grpId="0" build="p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50" t="22798" r="75422" b="15892"/>
          <a:stretch/>
        </p:blipFill>
        <p:spPr>
          <a:xfrm>
            <a:off x="2119884" y="1906998"/>
            <a:ext cx="547115" cy="2421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850" t="22798" r="75422" b="15892"/>
          <a:stretch/>
        </p:blipFill>
        <p:spPr>
          <a:xfrm>
            <a:off x="1731871" y="4145987"/>
            <a:ext cx="1268536" cy="1875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9356" t="49979" r="59165" b="14110"/>
          <a:stretch/>
        </p:blipFill>
        <p:spPr>
          <a:xfrm>
            <a:off x="3793330" y="1906998"/>
            <a:ext cx="1127944" cy="144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356" t="49979" r="59165" b="14110"/>
          <a:stretch/>
        </p:blipFill>
        <p:spPr>
          <a:xfrm>
            <a:off x="4274391" y="2550749"/>
            <a:ext cx="167198" cy="3471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6318" t="39036" r="41829" b="13229"/>
          <a:stretch/>
        </p:blipFill>
        <p:spPr>
          <a:xfrm>
            <a:off x="6601267" y="2027427"/>
            <a:ext cx="171066" cy="312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6318" t="39036" r="41829" b="13229"/>
          <a:stretch/>
        </p:blipFill>
        <p:spPr>
          <a:xfrm>
            <a:off x="6208226" y="1906997"/>
            <a:ext cx="977516" cy="6437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6318" t="39036" r="41829" b="13229"/>
          <a:stretch/>
        </p:blipFill>
        <p:spPr>
          <a:xfrm>
            <a:off x="6208226" y="3824111"/>
            <a:ext cx="977516" cy="21976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4D4E7FC-D134-4429-80C3-5E3E1F9A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Exercise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6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760468" y="2212365"/>
            <a:ext cx="246254" cy="2670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681347" y="2212365"/>
            <a:ext cx="438728" cy="2670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775647" y="2199704"/>
            <a:ext cx="128712" cy="2672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695078" y="2201416"/>
            <a:ext cx="246254" cy="267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459286" y="2234279"/>
            <a:ext cx="76973" cy="26720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954138" y="2201416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4785" y="2199704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298563" y="3169938"/>
            <a:ext cx="407939" cy="186542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58376" y="2199704"/>
            <a:ext cx="503590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96928" y="2199704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53785" y="2199704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391713" y="3877422"/>
            <a:ext cx="962123" cy="1157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422530" y="3876228"/>
            <a:ext cx="977516" cy="1156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514555" y="3377651"/>
            <a:ext cx="638849" cy="1654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490903" y="3871103"/>
            <a:ext cx="785384" cy="11613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92524" y="4161467"/>
            <a:ext cx="609599" cy="87438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67197" y="2817514"/>
            <a:ext cx="350325" cy="221834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38956" y="4522488"/>
            <a:ext cx="743434" cy="513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946605" y="4322463"/>
            <a:ext cx="799175" cy="709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44310" y="3600744"/>
            <a:ext cx="809396" cy="143511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6" name="Frame 5"/>
          <p:cNvSpPr/>
          <p:nvPr/>
        </p:nvSpPr>
        <p:spPr>
          <a:xfrm>
            <a:off x="364067" y="3662143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BEC1092-65FC-4E4E-9036-755FE7A53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Exercise 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54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21509" y="1651000"/>
            <a:ext cx="235791" cy="23876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18209" y="4025900"/>
            <a:ext cx="1239091" cy="1816100"/>
          </a:xfrm>
          <a:prstGeom prst="parallelogram">
            <a:avLst>
              <a:gd name="adj" fmla="val 7982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arallelogram 60"/>
          <p:cNvSpPr/>
          <p:nvPr/>
        </p:nvSpPr>
        <p:spPr>
          <a:xfrm flipH="1">
            <a:off x="1021509" y="4025900"/>
            <a:ext cx="1244600" cy="1816100"/>
          </a:xfrm>
          <a:prstGeom prst="parallelogram">
            <a:avLst>
              <a:gd name="adj" fmla="val 7973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314700" y="1651000"/>
            <a:ext cx="235791" cy="2387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arallelogram 77"/>
          <p:cNvSpPr/>
          <p:nvPr/>
        </p:nvSpPr>
        <p:spPr>
          <a:xfrm>
            <a:off x="2311400" y="4025900"/>
            <a:ext cx="1239091" cy="1816100"/>
          </a:xfrm>
          <a:prstGeom prst="parallelogram">
            <a:avLst>
              <a:gd name="adj" fmla="val 7982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arallelogram 78"/>
          <p:cNvSpPr/>
          <p:nvPr/>
        </p:nvSpPr>
        <p:spPr>
          <a:xfrm flipH="1">
            <a:off x="3314700" y="4025900"/>
            <a:ext cx="1244600" cy="1816100"/>
          </a:xfrm>
          <a:prstGeom prst="parallelogram">
            <a:avLst>
              <a:gd name="adj" fmla="val 79736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562600" y="1651000"/>
            <a:ext cx="235791" cy="10287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arallelogram 83"/>
          <p:cNvSpPr/>
          <p:nvPr/>
        </p:nvSpPr>
        <p:spPr>
          <a:xfrm>
            <a:off x="4559300" y="2679700"/>
            <a:ext cx="1239091" cy="3162300"/>
          </a:xfrm>
          <a:prstGeom prst="parallelogram">
            <a:avLst>
              <a:gd name="adj" fmla="val 7982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arallelogram 84"/>
          <p:cNvSpPr/>
          <p:nvPr/>
        </p:nvSpPr>
        <p:spPr>
          <a:xfrm flipH="1">
            <a:off x="5562600" y="2679700"/>
            <a:ext cx="1244600" cy="3162300"/>
          </a:xfrm>
          <a:prstGeom prst="parallelogram">
            <a:avLst>
              <a:gd name="adj" fmla="val 7973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arallelogram 87"/>
          <p:cNvSpPr/>
          <p:nvPr/>
        </p:nvSpPr>
        <p:spPr>
          <a:xfrm flipH="1">
            <a:off x="7861299" y="2679700"/>
            <a:ext cx="891119" cy="1998133"/>
          </a:xfrm>
          <a:prstGeom prst="parallelogram">
            <a:avLst>
              <a:gd name="adj" fmla="val 852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Parallelogram 86"/>
          <p:cNvSpPr/>
          <p:nvPr/>
        </p:nvSpPr>
        <p:spPr>
          <a:xfrm>
            <a:off x="6868583" y="2679700"/>
            <a:ext cx="1239091" cy="3162300"/>
          </a:xfrm>
          <a:prstGeom prst="parallelogram">
            <a:avLst>
              <a:gd name="adj" fmla="val 7826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861300" y="1651000"/>
            <a:ext cx="235791" cy="10287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arallelogram 43"/>
          <p:cNvSpPr/>
          <p:nvPr/>
        </p:nvSpPr>
        <p:spPr>
          <a:xfrm flipH="1">
            <a:off x="8639176" y="4561417"/>
            <a:ext cx="388400" cy="1280582"/>
          </a:xfrm>
          <a:prstGeom prst="parallelogram">
            <a:avLst>
              <a:gd name="adj" fmla="val 9440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061825" y="5237990"/>
            <a:ext cx="1280146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149600" y="4882389"/>
            <a:ext cx="543580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5181601" y="4882389"/>
            <a:ext cx="999066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861300" y="4859534"/>
            <a:ext cx="777878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861300" y="5136390"/>
            <a:ext cx="777876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Parallelogram 42"/>
          <p:cNvSpPr/>
          <p:nvPr/>
        </p:nvSpPr>
        <p:spPr>
          <a:xfrm>
            <a:off x="6740114" y="3983899"/>
            <a:ext cx="1237831" cy="1858101"/>
          </a:xfrm>
          <a:prstGeom prst="parallelogram">
            <a:avLst>
              <a:gd name="adj" fmla="val 4394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0B5FE43-626C-4BB5-AC18-B0B41F40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Population-pair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6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1" grpId="0" animBg="1"/>
      <p:bldP spid="77" grpId="0" animBg="1"/>
      <p:bldP spid="78" grpId="0" animBg="1"/>
      <p:bldP spid="79" grpId="0" animBg="1"/>
      <p:bldP spid="83" grpId="0" animBg="1"/>
      <p:bldP spid="84" grpId="0" animBg="1"/>
      <p:bldP spid="85" grpId="0" animBg="1"/>
      <p:bldP spid="88" grpId="0" animBg="1"/>
      <p:bldP spid="87" grpId="0" animBg="1"/>
      <p:bldP spid="86" grpId="0" animBg="1"/>
      <p:bldP spid="44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077BA-2728-4077-909A-587F88E6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50" y="1334216"/>
            <a:ext cx="5420700" cy="53700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815A-0B46-401C-8269-60B070A3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Population-pair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4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/>
          <p:nvPr/>
        </p:nvCxnSpPr>
        <p:spPr>
          <a:xfrm>
            <a:off x="350050" y="2789400"/>
            <a:ext cx="0" cy="1170023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-9526" y="2432446"/>
            <a:ext cx="685801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194708" y="4035623"/>
            <a:ext cx="1066925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-8626" y="4757292"/>
            <a:ext cx="9152626" cy="553998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3000" dirty="0">
                <a:latin typeface="Times New Roman"/>
                <a:cs typeface="Times New Roman"/>
              </a:rPr>
              <a:t>ζ = 0.5 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i.e.</a:t>
            </a:r>
            <a:r>
              <a:rPr lang="en-US" sz="2200" dirty="0">
                <a:latin typeface="Times New Roman"/>
                <a:cs typeface="Times New Roman"/>
              </a:rPr>
              <a:t> half co-diverge synchronously)</a:t>
            </a:r>
            <a:endParaRPr lang="en-US" sz="2200" b="1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8458200" cy="209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4D7FF42-2BA6-4B3F-A7D3-85EE8E5A6ACA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Population-pair Hierarchical Co-demographic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485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9DF2E5-B0A5-476A-9019-E0D27D0B368D}"/>
              </a:ext>
            </a:extLst>
          </p:cNvPr>
          <p:cNvSpPr txBox="1">
            <a:spLocks/>
          </p:cNvSpPr>
          <p:nvPr/>
        </p:nvSpPr>
        <p:spPr>
          <a:xfrm>
            <a:off x="829180" y="20455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How do organisms collectively respond, spatially and </a:t>
            </a:r>
            <a:r>
              <a:rPr lang="en-US" sz="3200" b="1" dirty="0"/>
              <a:t>temporally</a:t>
            </a:r>
            <a:r>
              <a:rPr lang="en-US" sz="3200" dirty="0"/>
              <a:t>, to climate, landscape, and anthropogenic change?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F7B39-D226-4725-ABE3-58E159A38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 organisms collectively respond, spatially and temporally, to climate, landscape, and anthropogenic change?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FB5B5A-EBB3-48FD-B1AF-A1DA1E0E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dirty="0"/>
              <a:t>Co-demography</a:t>
            </a:r>
          </a:p>
        </p:txBody>
      </p:sp>
    </p:spTree>
    <p:extLst>
      <p:ext uri="{BB962C8B-B14F-4D97-AF65-F5344CB8AC3E}">
        <p14:creationId xmlns:p14="http://schemas.microsoft.com/office/powerpoint/2010/main" val="33636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077BA-2728-4077-909A-587F88E6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51" y="1334216"/>
            <a:ext cx="3560095" cy="352680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F0815A-0B46-401C-8269-60B070A3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Exercise 3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50D0EB4-E794-4998-8209-E7F11EFF6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49" y="5046497"/>
            <a:ext cx="5521501" cy="13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09ED5B-56E4-46F6-9EE9-C9F3D7525D6E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Data Generation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E8D024-03E3-404C-8C0A-B9F6E6FFEC1E}"/>
              </a:ext>
            </a:extLst>
          </p:cNvPr>
          <p:cNvSpPr txBox="1">
            <a:spLocks/>
          </p:cNvSpPr>
          <p:nvPr/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600" dirty="0"/>
              <a:t>Data are simulated under hierarchical co-demographic model to compare with observed data</a:t>
            </a:r>
          </a:p>
          <a:p>
            <a:pPr marL="82296" indent="0">
              <a:buNone/>
            </a:pPr>
            <a:endParaRPr lang="en-US" sz="1800" dirty="0"/>
          </a:p>
          <a:p>
            <a:r>
              <a:rPr lang="en-US" sz="2600" dirty="0"/>
              <a:t>Generating summary statistics that sufficiently represent data increases computational efficiency, especially for genomic-scale sampling</a:t>
            </a:r>
          </a:p>
        </p:txBody>
      </p:sp>
    </p:spTree>
    <p:extLst>
      <p:ext uri="{BB962C8B-B14F-4D97-AF65-F5344CB8AC3E}">
        <p14:creationId xmlns:p14="http://schemas.microsoft.com/office/powerpoint/2010/main" val="1837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02" y="1544108"/>
            <a:ext cx="1120118" cy="8344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932" y="1119966"/>
            <a:ext cx="158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29644" y="1119966"/>
            <a:ext cx="154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1191" y="1119966"/>
            <a:ext cx="162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7471" y="1119966"/>
            <a:ext cx="156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4702" y="1119966"/>
            <a:ext cx="146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5</a:t>
            </a:r>
          </a:p>
        </p:txBody>
      </p:sp>
      <p:pic>
        <p:nvPicPr>
          <p:cNvPr id="18" name="Picture 17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4" y="1537878"/>
            <a:ext cx="1120118" cy="834488"/>
          </a:xfrm>
          <a:prstGeom prst="rect">
            <a:avLst/>
          </a:prstGeom>
        </p:spPr>
      </p:pic>
      <p:pic>
        <p:nvPicPr>
          <p:cNvPr id="19" name="Picture 18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80" y="1544108"/>
            <a:ext cx="1120118" cy="834488"/>
          </a:xfrm>
          <a:prstGeom prst="rect">
            <a:avLst/>
          </a:prstGeom>
        </p:spPr>
      </p:pic>
      <p:pic>
        <p:nvPicPr>
          <p:cNvPr id="20" name="Picture 19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1" y="1537878"/>
            <a:ext cx="1120118" cy="834488"/>
          </a:xfrm>
          <a:prstGeom prst="rect">
            <a:avLst/>
          </a:prstGeom>
        </p:spPr>
      </p:pic>
      <p:pic>
        <p:nvPicPr>
          <p:cNvPr id="21" name="Picture 20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05" y="1544108"/>
            <a:ext cx="1120118" cy="8344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94939" y="2450514"/>
            <a:ext cx="116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256" y="2450514"/>
            <a:ext cx="116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3392" y="2450514"/>
            <a:ext cx="116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  <a:p>
            <a:r>
              <a:rPr lang="en-US" sz="1300" dirty="0">
                <a:solidFill>
                  <a:srgbClr val="FF6600"/>
                </a:solidFill>
              </a:rPr>
              <a:t> </a:t>
            </a:r>
            <a:r>
              <a:rPr lang="en-US" sz="3200" dirty="0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85091" y="2450514"/>
            <a:ext cx="116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3076" y="2450514"/>
            <a:ext cx="116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  <a:p>
            <a:r>
              <a:rPr lang="en-US" sz="32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27488" y="3720023"/>
            <a:ext cx="5866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Let’s say the derived allele is 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8417" y="4367353"/>
            <a:ext cx="797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Then the derived allele frequency for this site is </a:t>
            </a:r>
            <a:r>
              <a:rPr lang="en-US" sz="3000" b="1" u="sng" dirty="0">
                <a:solidFill>
                  <a:srgbClr val="FFFFFF"/>
                </a:solidFill>
              </a:rPr>
              <a:t>.1</a:t>
            </a:r>
            <a:r>
              <a:rPr lang="en-US" sz="3000" dirty="0">
                <a:solidFill>
                  <a:srgbClr val="FFFFFF"/>
                </a:solidFill>
              </a:rPr>
              <a:t>, or </a:t>
            </a:r>
            <a:r>
              <a:rPr lang="en-US" sz="3000" b="1" u="sng" dirty="0">
                <a:solidFill>
                  <a:srgbClr val="FFFFFF"/>
                </a:solidFill>
              </a:rPr>
              <a:t>1/10</a:t>
            </a:r>
            <a:r>
              <a:rPr lang="en-US" sz="30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23410" y="5447908"/>
            <a:ext cx="372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 “singleton”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3872" b="8809"/>
          <a:stretch/>
        </p:blipFill>
        <p:spPr>
          <a:xfrm>
            <a:off x="2368942" y="3399729"/>
            <a:ext cx="4147808" cy="309335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55976" y="6588335"/>
            <a:ext cx="37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 Individuals (Derived Allele Frequency)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28083" y="4824423"/>
            <a:ext cx="892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 SNPs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/>
          <a:srcRect l="33854" b="45712"/>
          <a:stretch/>
        </p:blipFill>
        <p:spPr>
          <a:xfrm>
            <a:off x="2545446" y="3399729"/>
            <a:ext cx="3905225" cy="30933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/>
          <a:srcRect l="33854" b="45712"/>
          <a:stretch/>
        </p:blipFill>
        <p:spPr>
          <a:xfrm>
            <a:off x="2375905" y="6475973"/>
            <a:ext cx="4145553" cy="11478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628754" y="6365703"/>
            <a:ext cx="5108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0        1        2        3        4        5        6        7        8       9       10</a:t>
            </a:r>
          </a:p>
        </p:txBody>
      </p:sp>
      <p:sp>
        <p:nvSpPr>
          <p:cNvPr id="37" name="Donut 36"/>
          <p:cNvSpPr/>
          <p:nvPr/>
        </p:nvSpPr>
        <p:spPr>
          <a:xfrm>
            <a:off x="1" y="2058360"/>
            <a:ext cx="9061340" cy="1601760"/>
          </a:xfrm>
          <a:prstGeom prst="donut">
            <a:avLst>
              <a:gd name="adj" fmla="val 2733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091833" y="3594426"/>
            <a:ext cx="1398207" cy="2750111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87855" y="6181286"/>
            <a:ext cx="221624" cy="21920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166099" y="2432226"/>
            <a:ext cx="723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20074" y="2432226"/>
            <a:ext cx="679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39709" y="2432226"/>
            <a:ext cx="6061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  <a:p>
            <a:r>
              <a:rPr lang="en-US" sz="32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66521" y="2432226"/>
            <a:ext cx="660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11203" y="2432226"/>
            <a:ext cx="717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C</a:t>
            </a:r>
          </a:p>
          <a:p>
            <a:r>
              <a:rPr lang="en-US" sz="3200" dirty="0">
                <a:solidFill>
                  <a:srgbClr val="E74AC9"/>
                </a:solidFill>
              </a:rPr>
              <a:t>G</a:t>
            </a:r>
          </a:p>
        </p:txBody>
      </p:sp>
      <p:sp>
        <p:nvSpPr>
          <p:cNvPr id="47" name="Donut 46"/>
          <p:cNvSpPr/>
          <p:nvPr/>
        </p:nvSpPr>
        <p:spPr>
          <a:xfrm>
            <a:off x="1060713" y="2435864"/>
            <a:ext cx="788229" cy="1140898"/>
          </a:xfrm>
          <a:prstGeom prst="donut">
            <a:avLst>
              <a:gd name="adj" fmla="val 9142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468688" y="3594426"/>
            <a:ext cx="1486613" cy="2711918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332783" y="6181286"/>
            <a:ext cx="221624" cy="21920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988731" y="3844336"/>
            <a:ext cx="221624" cy="255615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332842" y="4150522"/>
            <a:ext cx="221624" cy="2249973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686669" y="4921352"/>
            <a:ext cx="221624" cy="1479144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33827" y="5681452"/>
            <a:ext cx="221624" cy="719043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379228" y="5987638"/>
            <a:ext cx="221624" cy="412857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733677" y="6181286"/>
            <a:ext cx="221624" cy="21920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083306" y="5987638"/>
            <a:ext cx="221624" cy="412857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444392" y="6181286"/>
            <a:ext cx="221624" cy="21920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67880" y="6181286"/>
            <a:ext cx="221624" cy="219209"/>
          </a:xfrm>
          <a:prstGeom prst="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nut 50"/>
          <p:cNvSpPr/>
          <p:nvPr/>
        </p:nvSpPr>
        <p:spPr>
          <a:xfrm>
            <a:off x="8111502" y="2417576"/>
            <a:ext cx="788229" cy="1140898"/>
          </a:xfrm>
          <a:prstGeom prst="donut">
            <a:avLst>
              <a:gd name="adj" fmla="val 9142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6516750" y="2417576"/>
            <a:ext cx="788229" cy="1140898"/>
          </a:xfrm>
          <a:prstGeom prst="donut">
            <a:avLst>
              <a:gd name="adj" fmla="val 9142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4656834" y="2417576"/>
            <a:ext cx="788229" cy="1140898"/>
          </a:xfrm>
          <a:prstGeom prst="donut">
            <a:avLst>
              <a:gd name="adj" fmla="val 9142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Donut 53"/>
          <p:cNvSpPr/>
          <p:nvPr/>
        </p:nvSpPr>
        <p:spPr>
          <a:xfrm>
            <a:off x="2797190" y="2417576"/>
            <a:ext cx="788229" cy="1140898"/>
          </a:xfrm>
          <a:prstGeom prst="donut">
            <a:avLst>
              <a:gd name="adj" fmla="val 9142"/>
            </a:avLst>
          </a:prstGeom>
          <a:solidFill>
            <a:srgbClr val="FF0000"/>
          </a:solidFill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BE6FCE7D-062C-4F83-B832-3D8D9AACB3F2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Site Frequency Spectrum (SFS)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38377"/>
            <a:ext cx="3042144" cy="2657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091" y="1838377"/>
            <a:ext cx="3032015" cy="265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114" y="1838377"/>
            <a:ext cx="3010438" cy="26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3" grpId="0"/>
      <p:bldP spid="22" grpId="0"/>
      <p:bldP spid="25" grpId="0"/>
      <p:bldP spid="24" grpId="0"/>
      <p:bldP spid="26" grpId="0"/>
      <p:bldP spid="27" grpId="0"/>
      <p:bldP spid="27" grpId="1"/>
      <p:bldP spid="28" grpId="0"/>
      <p:bldP spid="28" grpId="1"/>
      <p:bldP spid="30" grpId="0"/>
      <p:bldP spid="30" grpId="1"/>
      <p:bldP spid="32" grpId="0"/>
      <p:bldP spid="33" grpId="0"/>
      <p:bldP spid="35" grpId="0"/>
      <p:bldP spid="37" grpId="0" animBg="1"/>
      <p:bldP spid="37" grpId="1" animBg="1"/>
      <p:bldP spid="41" grpId="0" animBg="1"/>
      <p:bldP spid="42" grpId="0"/>
      <p:bldP spid="43" grpId="0"/>
      <p:bldP spid="44" grpId="0"/>
      <p:bldP spid="45" grpId="0"/>
      <p:bldP spid="46" grpId="0"/>
      <p:bldP spid="47" grpId="0" animBg="1"/>
      <p:bldP spid="47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02" y="2167938"/>
            <a:ext cx="1120118" cy="834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3432" y="1743796"/>
            <a:ext cx="158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844" y="1743796"/>
            <a:ext cx="146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1091" y="1743796"/>
            <a:ext cx="149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9571" y="1743796"/>
            <a:ext cx="146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7902" y="1743796"/>
            <a:ext cx="146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5</a:t>
            </a:r>
          </a:p>
        </p:txBody>
      </p:sp>
      <p:pic>
        <p:nvPicPr>
          <p:cNvPr id="11" name="Picture 10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04" y="2161708"/>
            <a:ext cx="1120118" cy="834488"/>
          </a:xfrm>
          <a:prstGeom prst="rect">
            <a:avLst/>
          </a:prstGeom>
        </p:spPr>
      </p:pic>
      <p:pic>
        <p:nvPicPr>
          <p:cNvPr id="12" name="Picture 11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80" y="2167938"/>
            <a:ext cx="1120118" cy="834488"/>
          </a:xfrm>
          <a:prstGeom prst="rect">
            <a:avLst/>
          </a:prstGeom>
        </p:spPr>
      </p:pic>
      <p:pic>
        <p:nvPicPr>
          <p:cNvPr id="13" name="Picture 12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81" y="2161708"/>
            <a:ext cx="1120118" cy="834488"/>
          </a:xfrm>
          <a:prstGeom prst="rect">
            <a:avLst/>
          </a:prstGeom>
        </p:spPr>
      </p:pic>
      <p:pic>
        <p:nvPicPr>
          <p:cNvPr id="14" name="Picture 13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5" y="2167938"/>
            <a:ext cx="1120118" cy="834488"/>
          </a:xfrm>
          <a:prstGeom prst="rect">
            <a:avLst/>
          </a:prstGeom>
        </p:spPr>
      </p:pic>
      <p:pic>
        <p:nvPicPr>
          <p:cNvPr id="16" name="Picture 15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902" y="4631744"/>
            <a:ext cx="1120118" cy="8344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3432" y="4207602"/>
            <a:ext cx="158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33844" y="4207602"/>
            <a:ext cx="146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31091" y="4207602"/>
            <a:ext cx="149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89571" y="4207602"/>
            <a:ext cx="146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17902" y="4207602"/>
            <a:ext cx="146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5</a:t>
            </a:r>
          </a:p>
        </p:txBody>
      </p:sp>
      <p:pic>
        <p:nvPicPr>
          <p:cNvPr id="22" name="Picture 21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04" y="4625514"/>
            <a:ext cx="1120118" cy="834488"/>
          </a:xfrm>
          <a:prstGeom prst="rect">
            <a:avLst/>
          </a:prstGeom>
        </p:spPr>
      </p:pic>
      <p:pic>
        <p:nvPicPr>
          <p:cNvPr id="23" name="Picture 22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80" y="4631744"/>
            <a:ext cx="1120118" cy="834488"/>
          </a:xfrm>
          <a:prstGeom prst="rect">
            <a:avLst/>
          </a:prstGeom>
        </p:spPr>
      </p:pic>
      <p:pic>
        <p:nvPicPr>
          <p:cNvPr id="24" name="Picture 23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81" y="4625514"/>
            <a:ext cx="1120118" cy="834488"/>
          </a:xfrm>
          <a:prstGeom prst="rect">
            <a:avLst/>
          </a:prstGeom>
        </p:spPr>
      </p:pic>
      <p:pic>
        <p:nvPicPr>
          <p:cNvPr id="25" name="Picture 24" descr="Ctenochaetus_strigosus_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5" y="4631744"/>
            <a:ext cx="1120118" cy="8344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23540" y="3002426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32807" y="3002426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76262" y="3002426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1300" dirty="0">
                <a:solidFill>
                  <a:srgbClr val="FF6600"/>
                </a:solidFill>
              </a:rPr>
              <a:t> </a:t>
            </a:r>
            <a:r>
              <a:rPr lang="en-US" sz="3600" dirty="0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00161" y="3002426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79534" y="3002426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23540" y="5355073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2807" y="5355073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6600"/>
                </a:solidFill>
              </a:rPr>
              <a:t> </a:t>
            </a:r>
            <a:r>
              <a:rPr lang="en-US" sz="3600" dirty="0">
                <a:solidFill>
                  <a:srgbClr val="FF6600"/>
                </a:solidFill>
              </a:rPr>
              <a:t>T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76262" y="5355073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00161" y="5355073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  <a:p>
            <a:r>
              <a:rPr lang="en-US" sz="1300" dirty="0">
                <a:solidFill>
                  <a:srgbClr val="FF6600"/>
                </a:solidFill>
              </a:rPr>
              <a:t> </a:t>
            </a:r>
            <a:r>
              <a:rPr lang="en-US" sz="3600" dirty="0">
                <a:solidFill>
                  <a:srgbClr val="FF6600"/>
                </a:solidFill>
              </a:rPr>
              <a:t>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79534" y="5355073"/>
            <a:ext cx="116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6600"/>
                </a:solidFill>
              </a:rPr>
              <a:t> </a:t>
            </a:r>
            <a:r>
              <a:rPr lang="en-US" sz="3600" dirty="0">
                <a:solidFill>
                  <a:srgbClr val="FF6600"/>
                </a:solidFill>
              </a:rPr>
              <a:t>T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3207400"/>
            <a:ext cx="119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1/10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5652169"/>
            <a:ext cx="119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3/10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79247" y="1386076"/>
            <a:ext cx="181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Population 1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79247" y="6439070"/>
            <a:ext cx="181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Population 2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C1762-600E-4342-86B8-2D58F475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Joint/Multi-SFS</a:t>
            </a:r>
          </a:p>
        </p:txBody>
      </p:sp>
    </p:spTree>
    <p:extLst>
      <p:ext uri="{BB962C8B-B14F-4D97-AF65-F5344CB8AC3E}">
        <p14:creationId xmlns:p14="http://schemas.microsoft.com/office/powerpoint/2010/main" val="52334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73200" y="1830310"/>
            <a:ext cx="7341079" cy="50272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D2C175-7901-4C4D-B0F3-4EE26BD01FF1}"/>
              </a:ext>
            </a:extLst>
          </p:cNvPr>
          <p:cNvSpPr txBox="1"/>
          <p:nvPr/>
        </p:nvSpPr>
        <p:spPr>
          <a:xfrm>
            <a:off x="2268579" y="1338507"/>
            <a:ext cx="362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</a:t>
            </a:r>
            <a:endParaRPr lang="en-US" sz="3000" dirty="0">
              <a:solidFill>
                <a:srgbClr val="FF66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E1DF6-C5C3-45E9-BDDC-C5F4B4D68EE8}"/>
              </a:ext>
            </a:extLst>
          </p:cNvPr>
          <p:cNvSpPr txBox="1"/>
          <p:nvPr/>
        </p:nvSpPr>
        <p:spPr>
          <a:xfrm>
            <a:off x="867744" y="3207400"/>
            <a:ext cx="3620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3</a:t>
            </a:r>
            <a:endParaRPr lang="en-US" sz="3000" dirty="0">
              <a:solidFill>
                <a:srgbClr val="FF66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73200" y="1332338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 0           2    3     4    5    6     7    8    9   10</a:t>
            </a:r>
            <a:endParaRPr lang="en-US" sz="3000" dirty="0">
              <a:solidFill>
                <a:srgbClr val="FF66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0675" y="1836078"/>
            <a:ext cx="6553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0</a:t>
            </a:r>
          </a:p>
          <a:p>
            <a:r>
              <a:rPr lang="en-US" sz="3000" dirty="0"/>
              <a:t>1</a:t>
            </a:r>
          </a:p>
          <a:p>
            <a:r>
              <a:rPr lang="en-US" sz="3000" dirty="0"/>
              <a:t>2</a:t>
            </a:r>
          </a:p>
          <a:p>
            <a:endParaRPr lang="en-US" sz="3000" dirty="0"/>
          </a:p>
          <a:p>
            <a:r>
              <a:rPr lang="en-US" sz="3000" dirty="0"/>
              <a:t>4</a:t>
            </a:r>
          </a:p>
          <a:p>
            <a:r>
              <a:rPr lang="en-US" sz="3000" dirty="0"/>
              <a:t>5</a:t>
            </a:r>
            <a:br>
              <a:rPr lang="en-US" sz="3000" dirty="0"/>
            </a:br>
            <a:r>
              <a:rPr lang="en-US" sz="3000" dirty="0"/>
              <a:t>6</a:t>
            </a:r>
          </a:p>
          <a:p>
            <a:r>
              <a:rPr lang="en-US" sz="3000" dirty="0"/>
              <a:t>7</a:t>
            </a:r>
          </a:p>
          <a:p>
            <a:r>
              <a:rPr lang="en-US" sz="3000" dirty="0"/>
              <a:t>8</a:t>
            </a:r>
          </a:p>
          <a:p>
            <a:r>
              <a:rPr lang="en-US" sz="3000" dirty="0"/>
              <a:t>9</a:t>
            </a:r>
          </a:p>
          <a:p>
            <a:r>
              <a:rPr lang="en-US" sz="3000" dirty="0"/>
              <a:t>10</a:t>
            </a:r>
            <a:endParaRPr lang="en-US" sz="3000" dirty="0">
              <a:solidFill>
                <a:srgbClr val="FF6600"/>
              </a:solidFill>
            </a:endParaRPr>
          </a:p>
        </p:txBody>
      </p:sp>
      <p:cxnSp>
        <p:nvCxnSpPr>
          <p:cNvPr id="42" name="Straight Connector 41"/>
          <p:cNvCxnSpPr>
            <a:cxnSpLocks/>
          </p:cNvCxnSpPr>
          <p:nvPr/>
        </p:nvCxnSpPr>
        <p:spPr>
          <a:xfrm flipV="1">
            <a:off x="952500" y="1853248"/>
            <a:ext cx="1428750" cy="1358304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/>
          </p:cNvCxnSpPr>
          <p:nvPr/>
        </p:nvCxnSpPr>
        <p:spPr>
          <a:xfrm flipV="1">
            <a:off x="870675" y="3765551"/>
            <a:ext cx="229991" cy="1886618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71681" y="1002595"/>
            <a:ext cx="181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Population 1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78232" y="3586904"/>
            <a:ext cx="492443" cy="183941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u="sng" dirty="0"/>
              <a:t>Population 2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73548" y="1331668"/>
            <a:ext cx="594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4139" y="3211552"/>
            <a:ext cx="594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2470150" y="1896249"/>
            <a:ext cx="0" cy="1539101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302475" y="3529754"/>
            <a:ext cx="958125" cy="0"/>
          </a:xfrm>
          <a:prstGeom prst="line">
            <a:avLst/>
          </a:prstGeom>
          <a:ln w="50800">
            <a:solidFill>
              <a:schemeClr val="tx1"/>
            </a:solidFill>
            <a:prstDash val="sysDas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73200" y="1925981"/>
            <a:ext cx="8001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-      .4    .18   .01   .01   .01   .01   .01   .01  .01   .01</a:t>
            </a:r>
          </a:p>
          <a:p>
            <a:pPr marL="342900" indent="-342900">
              <a:buFontTx/>
              <a:buChar char="-"/>
            </a:pPr>
            <a:endParaRPr lang="en-US" sz="600" dirty="0"/>
          </a:p>
          <a:p>
            <a:r>
              <a:rPr lang="en-US" sz="2400" dirty="0"/>
              <a:t> .2    .01   .001 .005 .01   .01   .01   .01   .01  .01   .01</a:t>
            </a:r>
          </a:p>
          <a:p>
            <a:endParaRPr lang="en-US" sz="600" dirty="0"/>
          </a:p>
          <a:p>
            <a:r>
              <a:rPr lang="en-US" sz="2400" dirty="0"/>
              <a:t>.001 .001 .001 .001 .001 .001 .001 .001 .001.001 .001</a:t>
            </a:r>
          </a:p>
          <a:p>
            <a:endParaRPr lang="en-US" sz="600" dirty="0"/>
          </a:p>
          <a:p>
            <a:r>
              <a:rPr lang="en-US" sz="2400" dirty="0"/>
              <a:t>.001 .001 .001 .001 .001 .001 .001 .001 .001.001 .001</a:t>
            </a:r>
          </a:p>
          <a:p>
            <a:endParaRPr lang="en-US" sz="600" dirty="0"/>
          </a:p>
          <a:p>
            <a:r>
              <a:rPr lang="en-US" sz="2400" dirty="0"/>
              <a:t>.001 .001 .001 .001 .001 .001 .001 .001 .001.001 .001</a:t>
            </a:r>
          </a:p>
          <a:p>
            <a:endParaRPr lang="en-US" sz="600" dirty="0"/>
          </a:p>
          <a:p>
            <a:r>
              <a:rPr lang="en-US" sz="2400" dirty="0"/>
              <a:t>.001 .001 .001 .001 .001 .001 .001 .001 .001.001 .001</a:t>
            </a:r>
          </a:p>
          <a:p>
            <a:endParaRPr lang="en-US" sz="600" dirty="0"/>
          </a:p>
          <a:p>
            <a:r>
              <a:rPr lang="en-US" sz="2400" dirty="0"/>
              <a:t>.001 .001 .001 .001 .001 .001 .001 .001 .001.001   0</a:t>
            </a:r>
          </a:p>
          <a:p>
            <a:r>
              <a:rPr lang="en-US" sz="2400" dirty="0"/>
              <a:t>  0      0      0      0      0      0      0      0      0     0      0</a:t>
            </a:r>
          </a:p>
          <a:p>
            <a:endParaRPr lang="en-US" sz="600" dirty="0"/>
          </a:p>
          <a:p>
            <a:r>
              <a:rPr lang="en-US" sz="2400" dirty="0"/>
              <a:t>  0      0      0      0      0      0      0      0      0     0      0</a:t>
            </a:r>
          </a:p>
          <a:p>
            <a:endParaRPr lang="en-US" sz="600" dirty="0"/>
          </a:p>
          <a:p>
            <a:r>
              <a:rPr lang="en-US" sz="2400" dirty="0"/>
              <a:t>  0      0      0      0      0      0      0      0      0     0      0</a:t>
            </a:r>
          </a:p>
          <a:p>
            <a:endParaRPr lang="en-US" sz="600" dirty="0"/>
          </a:p>
          <a:p>
            <a:r>
              <a:rPr lang="en-US" sz="2400" dirty="0"/>
              <a:t>  0      0      0      0      0      0      0      0      0     0      -</a:t>
            </a:r>
          </a:p>
        </p:txBody>
      </p:sp>
      <p:sp>
        <p:nvSpPr>
          <p:cNvPr id="19" name="Rectangle 2"/>
          <p:cNvSpPr>
            <a:spLocks/>
          </p:cNvSpPr>
          <p:nvPr/>
        </p:nvSpPr>
        <p:spPr bwMode="auto">
          <a:xfrm>
            <a:off x="1616694" y="6672915"/>
            <a:ext cx="27905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200" dirty="0"/>
              <a:t>Sousa &amp; Hey (2013) </a:t>
            </a:r>
            <a:r>
              <a:rPr lang="en-US" sz="1200" i="1" dirty="0"/>
              <a:t>Nature Reviews Genetics</a:t>
            </a:r>
            <a:r>
              <a:rPr lang="en-US" sz="1200" i="1" dirty="0">
                <a:ea typeface="ＭＳ Ｐゴシック" charset="0"/>
                <a:cs typeface="Arial" charset="0"/>
              </a:rPr>
              <a:t>.</a:t>
            </a:r>
            <a:endParaRPr lang="en-US" sz="1200" i="1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2BC0470-D5F0-43C0-A48C-750DC0D8F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Joint/Multi-SFS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CF350-A5DF-4525-94CD-968D881C8EAA}"/>
              </a:ext>
            </a:extLst>
          </p:cNvPr>
          <p:cNvSpPr txBox="1"/>
          <p:nvPr/>
        </p:nvSpPr>
        <p:spPr>
          <a:xfrm>
            <a:off x="0" y="3207400"/>
            <a:ext cx="119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1/10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65F44-0969-4D32-8549-E0C3AAB0EF50}"/>
              </a:ext>
            </a:extLst>
          </p:cNvPr>
          <p:cNvSpPr txBox="1"/>
          <p:nvPr/>
        </p:nvSpPr>
        <p:spPr>
          <a:xfrm>
            <a:off x="0" y="5652169"/>
            <a:ext cx="1196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3/10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6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  <p:bldP spid="29" grpId="1" build="allAtOnce"/>
      <p:bldP spid="30" grpId="0" build="allAtOnce"/>
      <p:bldP spid="30" grpId="1" build="allAtOnce"/>
      <p:bldP spid="40" grpId="0"/>
      <p:bldP spid="41" grpId="0"/>
      <p:bldP spid="44" grpId="0"/>
      <p:bldP spid="45" grpId="0"/>
      <p:bldP spid="46" grpId="0"/>
      <p:bldP spid="46" grpId="1"/>
      <p:bldP spid="47" grpId="0"/>
      <p:bldP spid="47" grpId="1"/>
      <p:bldP spid="53" grpId="0"/>
      <p:bldP spid="53" grpId="1"/>
      <p:bldP spid="19" grpId="0"/>
      <p:bldP spid="22" grpId="1"/>
      <p:bldP spid="2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" y="66032"/>
            <a:ext cx="2938949" cy="2361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90" y="66033"/>
            <a:ext cx="2953853" cy="2331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452" y="2080434"/>
            <a:ext cx="2972938" cy="23254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99" y="4451292"/>
            <a:ext cx="2938949" cy="2322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90" y="4451292"/>
            <a:ext cx="2953853" cy="2322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7605" y="2059123"/>
            <a:ext cx="6973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Lucida Sans"/>
              </a:rPr>
              <a:t>Species 1</a:t>
            </a:r>
            <a:r>
              <a:rPr lang="en-US" sz="1600" dirty="0">
                <a:solidFill>
                  <a:srgbClr val="000000"/>
                </a:solidFill>
                <a:latin typeface="Lucida Sans"/>
              </a:rPr>
              <a:t>        </a:t>
            </a:r>
            <a:r>
              <a:rPr lang="en-US" sz="1600" dirty="0">
                <a:solidFill>
                  <a:srgbClr val="660066"/>
                </a:solidFill>
                <a:latin typeface="Lucida Sans"/>
              </a:rPr>
              <a:t>Species 2</a:t>
            </a:r>
            <a:r>
              <a:rPr lang="en-US" sz="1600" dirty="0">
                <a:solidFill>
                  <a:srgbClr val="000000"/>
                </a:solidFill>
                <a:latin typeface="Lucida Sans"/>
              </a:rPr>
              <a:t>        </a:t>
            </a:r>
            <a:r>
              <a:rPr lang="en-US" sz="1600" dirty="0">
                <a:solidFill>
                  <a:srgbClr val="FF0000"/>
                </a:solidFill>
                <a:latin typeface="Lucida Sans"/>
              </a:rPr>
              <a:t>Species 3</a:t>
            </a:r>
            <a:r>
              <a:rPr lang="en-US" sz="1600" dirty="0">
                <a:solidFill>
                  <a:srgbClr val="000000"/>
                </a:solidFill>
                <a:latin typeface="Lucida Sans"/>
              </a:rPr>
              <a:t>         </a:t>
            </a:r>
            <a:r>
              <a:rPr lang="en-US" sz="1600" dirty="0">
                <a:solidFill>
                  <a:srgbClr val="738045"/>
                </a:solidFill>
                <a:latin typeface="Lucida Sans"/>
              </a:rPr>
              <a:t>Species 4        </a:t>
            </a:r>
            <a:r>
              <a:rPr lang="en-US" sz="16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18129" y="5191605"/>
            <a:ext cx="7498080" cy="4800600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en-US" sz="3000" dirty="0"/>
              <a:t>According to a typical RAD-</a:t>
            </a:r>
            <a:r>
              <a:rPr lang="en-US" sz="3000" dirty="0" err="1"/>
              <a:t>seq</a:t>
            </a:r>
            <a:r>
              <a:rPr lang="en-US" sz="3000" dirty="0"/>
              <a:t> dataset</a:t>
            </a:r>
          </a:p>
          <a:p>
            <a:pPr marL="82296" indent="0" algn="ctr">
              <a:buNone/>
            </a:pPr>
            <a:r>
              <a:rPr lang="en-US" sz="2400" dirty="0"/>
              <a:t>(</a:t>
            </a:r>
            <a:r>
              <a:rPr lang="en-US" sz="2400" i="1" dirty="0"/>
              <a:t>i.e.</a:t>
            </a:r>
            <a:r>
              <a:rPr lang="en-US" sz="2400" dirty="0"/>
              <a:t> order of thousands of SNPs)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C85A1-6BBB-4FCE-81BA-E2B47CA3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Aggregate SFS (</a:t>
            </a:r>
            <a:r>
              <a:rPr lang="en-US" sz="4400" dirty="0" err="1"/>
              <a:t>aSFS</a:t>
            </a:r>
            <a:r>
              <a:rPr lang="en-US" sz="44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909E-7 1.12448E-6 L 0.0271 0.2903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" y="145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278E-6 3.49375E-6 L -0.24232 3.49375E-6 C -0.35071 3.49375E-6 -0.48394 0.08028 -0.48394 0.14599 L -0.48394 0.29222 " pathEditMode="relative" rAng="0" ptsTypes="FfFF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7" y="1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271E-6 -0.01296 L 0.48446 -0.345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14" y="-16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278E-6 1.62425E-6 L -0.02797 -0.3459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7" y="-17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CE720926-A061-4A94-8DEE-51371666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Aggregate SFS (</a:t>
            </a:r>
            <a:r>
              <a:rPr lang="en-US" sz="4400" dirty="0" err="1"/>
              <a:t>aSFS</a:t>
            </a:r>
            <a:r>
              <a:rPr lang="en-US" sz="4400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736600" y="1271870"/>
            <a:ext cx="7661619" cy="5586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FD742-7AB4-4137-8AE4-DED72D2E9D27}"/>
              </a:ext>
            </a:extLst>
          </p:cNvPr>
          <p:cNvSpPr txBox="1"/>
          <p:nvPr/>
        </p:nvSpPr>
        <p:spPr>
          <a:xfrm>
            <a:off x="7298674" y="935243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latin typeface="Lucida Sans"/>
              </a:rPr>
              <a:t>KEY</a:t>
            </a: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667F36F-FF70-4204-A1FF-BA5FA991D65B}"/>
              </a:ext>
            </a:extLst>
          </p:cNvPr>
          <p:cNvSpPr/>
          <p:nvPr/>
        </p:nvSpPr>
        <p:spPr>
          <a:xfrm>
            <a:off x="7255481" y="1293635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426470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2">
            <a:extLst>
              <a:ext uri="{FF2B5EF4-FFF2-40B4-BE49-F238E27FC236}">
                <a16:creationId xmlns:a16="http://schemas.microsoft.com/office/drawing/2014/main" id="{40F1ABC0-40BE-4292-8BA7-9D9DEB2FF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Aggregate SFS (</a:t>
            </a:r>
            <a:r>
              <a:rPr lang="en-US" sz="4400" dirty="0" err="1"/>
              <a:t>aSFS</a:t>
            </a:r>
            <a:r>
              <a:rPr lang="en-US" sz="4400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723900" y="1271870"/>
            <a:ext cx="7689481" cy="5586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0000" t="5876" r="19666" b="43201"/>
          <a:stretch/>
        </p:blipFill>
        <p:spPr>
          <a:xfrm>
            <a:off x="1652503" y="3056752"/>
            <a:ext cx="2597396" cy="34923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0000" t="5876" r="19666" b="43201"/>
          <a:stretch/>
        </p:blipFill>
        <p:spPr>
          <a:xfrm>
            <a:off x="2728426" y="1420956"/>
            <a:ext cx="2899137" cy="5197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0000" t="5876" r="19666" b="43201"/>
          <a:stretch/>
        </p:blipFill>
        <p:spPr>
          <a:xfrm>
            <a:off x="4118367" y="1356876"/>
            <a:ext cx="2899137" cy="5197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0000" t="5876" r="19666" b="43201"/>
          <a:stretch/>
        </p:blipFill>
        <p:spPr>
          <a:xfrm>
            <a:off x="6915366" y="1483256"/>
            <a:ext cx="1485443" cy="519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896" t="46294" r="70027"/>
          <a:stretch/>
        </p:blipFill>
        <p:spPr>
          <a:xfrm>
            <a:off x="2868929" y="3174858"/>
            <a:ext cx="159736" cy="3683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5855" t="28667" r="52080" b="3495"/>
          <a:stretch/>
        </p:blipFill>
        <p:spPr>
          <a:xfrm>
            <a:off x="4249899" y="1965970"/>
            <a:ext cx="158761" cy="4652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3801" t="28845" r="34267" b="3494"/>
          <a:stretch/>
        </p:blipFill>
        <p:spPr>
          <a:xfrm>
            <a:off x="5629895" y="1978179"/>
            <a:ext cx="148605" cy="4640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1907" t="19052" r="16028" b="3493"/>
          <a:stretch/>
        </p:blipFill>
        <p:spPr>
          <a:xfrm>
            <a:off x="7022105" y="1306576"/>
            <a:ext cx="158760" cy="53117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DECC45-F113-48CD-9CA1-067C9B429838}"/>
              </a:ext>
            </a:extLst>
          </p:cNvPr>
          <p:cNvSpPr txBox="1"/>
          <p:nvPr/>
        </p:nvSpPr>
        <p:spPr>
          <a:xfrm>
            <a:off x="2536916" y="1355073"/>
            <a:ext cx="433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ucida Sans"/>
              </a:rPr>
              <a:t>Singletons Combined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0E60E5-E9DF-49FA-ABF3-BE569330CEAA}"/>
              </a:ext>
            </a:extLst>
          </p:cNvPr>
          <p:cNvSpPr txBox="1"/>
          <p:nvPr/>
        </p:nvSpPr>
        <p:spPr>
          <a:xfrm>
            <a:off x="7298674" y="935243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latin typeface="Lucida Sans"/>
              </a:rPr>
              <a:t>KEY</a:t>
            </a: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C742B337-6312-4FA8-82F8-1AE098604B4D}"/>
              </a:ext>
            </a:extLst>
          </p:cNvPr>
          <p:cNvSpPr/>
          <p:nvPr/>
        </p:nvSpPr>
        <p:spPr>
          <a:xfrm>
            <a:off x="7255481" y="1293635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383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8479E-6 1.92263E-7 L -0.13477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512E-6 2.19829E-6 L -0.26849 -0.000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25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073E-6 4.1742E-6 L -0.40032 -0.0013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4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671E-6 -1.5536E-6 L -0.53464 -0.0004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1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546" r="69196"/>
          <a:stretch/>
        </p:blipFill>
        <p:spPr>
          <a:xfrm>
            <a:off x="698500" y="1271870"/>
            <a:ext cx="2379013" cy="5586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000" t="9991" r="19666" b="43201"/>
          <a:stretch/>
        </p:blipFill>
        <p:spPr>
          <a:xfrm>
            <a:off x="2967605" y="1271870"/>
            <a:ext cx="5453962" cy="5186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3468" b="-1"/>
          <a:stretch/>
        </p:blipFill>
        <p:spPr>
          <a:xfrm>
            <a:off x="698500" y="6409972"/>
            <a:ext cx="7723067" cy="448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697" t="18547" r="52226" b="4103"/>
          <a:stretch/>
        </p:blipFill>
        <p:spPr>
          <a:xfrm>
            <a:off x="2992027" y="1271870"/>
            <a:ext cx="1396087" cy="5304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774" t="18546" r="34806" b="4103"/>
          <a:stretch/>
        </p:blipFill>
        <p:spPr>
          <a:xfrm>
            <a:off x="4388114" y="1271869"/>
            <a:ext cx="1345353" cy="5304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194" t="18545" r="17549" b="4102"/>
          <a:stretch/>
        </p:blipFill>
        <p:spPr>
          <a:xfrm>
            <a:off x="5733467" y="1271869"/>
            <a:ext cx="1332780" cy="5304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451" t="19443" b="4102"/>
          <a:stretch/>
        </p:blipFill>
        <p:spPr>
          <a:xfrm>
            <a:off x="7066247" y="1333500"/>
            <a:ext cx="1355320" cy="52431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04833" y="1355073"/>
            <a:ext cx="433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ucida Sans"/>
              </a:rPr>
              <a:t>Singletons Combined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A7745316-2A50-4A7C-BE11-E25B296A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Aggregate SFS (</a:t>
            </a:r>
            <a:r>
              <a:rPr lang="en-US" sz="4400" dirty="0" err="1"/>
              <a:t>aSFS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5A6FD-3F4E-4F3C-84C4-880CE539748A}"/>
              </a:ext>
            </a:extLst>
          </p:cNvPr>
          <p:cNvSpPr txBox="1"/>
          <p:nvPr/>
        </p:nvSpPr>
        <p:spPr>
          <a:xfrm>
            <a:off x="5859753" y="1571655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u="sng" dirty="0">
              <a:latin typeface="Lucida Sans"/>
            </a:endParaRP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F7549CB2-C74B-4DEA-8B50-88413ECAC5A1}"/>
              </a:ext>
            </a:extLst>
          </p:cNvPr>
          <p:cNvSpPr/>
          <p:nvPr/>
        </p:nvSpPr>
        <p:spPr>
          <a:xfrm>
            <a:off x="5816560" y="1930047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222449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25642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29618 0.0023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4341 -0.0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42 0.00417 L 0.14722 0.002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673100" y="1271870"/>
            <a:ext cx="7777892" cy="558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1244646" y="6412687"/>
            <a:ext cx="435046" cy="351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1936022" y="6412687"/>
            <a:ext cx="435046" cy="351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2751300" y="6389540"/>
            <a:ext cx="435046" cy="351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3504627" y="6310637"/>
            <a:ext cx="435046" cy="351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4270344" y="6310637"/>
            <a:ext cx="435046" cy="351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4992695" y="6310637"/>
            <a:ext cx="435046" cy="351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5770803" y="6310637"/>
            <a:ext cx="435046" cy="3510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6579886" y="6372930"/>
            <a:ext cx="435046" cy="351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7265066" y="6400027"/>
            <a:ext cx="435046" cy="351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8015946" y="6312954"/>
            <a:ext cx="435046" cy="3510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2093950" y="5986640"/>
            <a:ext cx="113865" cy="3510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2859668" y="6061593"/>
            <a:ext cx="113865" cy="3510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3625385" y="6061593"/>
            <a:ext cx="113865" cy="351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4391101" y="6038571"/>
            <a:ext cx="113865" cy="3510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5156818" y="6048933"/>
            <a:ext cx="113865" cy="3510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5922536" y="6048933"/>
            <a:ext cx="113865" cy="3510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6688254" y="6061593"/>
            <a:ext cx="113865" cy="3510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7453972" y="6061717"/>
            <a:ext cx="113865" cy="3510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8219690" y="6061842"/>
            <a:ext cx="113865" cy="351094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F2B11A62-2794-4F29-B751-53F5FCD3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Aggregate SFS (</a:t>
            </a:r>
            <a:r>
              <a:rPr lang="en-US" sz="4400" dirty="0" err="1"/>
              <a:t>aSFS</a:t>
            </a:r>
            <a:r>
              <a:rPr lang="en-US" sz="4400" dirty="0"/>
              <a:t>)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558E73-6064-46C3-A060-18DFABCE18EE}"/>
              </a:ext>
            </a:extLst>
          </p:cNvPr>
          <p:cNvSpPr txBox="1"/>
          <p:nvPr/>
        </p:nvSpPr>
        <p:spPr>
          <a:xfrm>
            <a:off x="5859753" y="1571655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u="sng" dirty="0">
              <a:latin typeface="Lucida Sans"/>
            </a:endParaRP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C449A31F-DBC6-4E76-B281-DA10ACF8AC44}"/>
              </a:ext>
            </a:extLst>
          </p:cNvPr>
          <p:cNvSpPr/>
          <p:nvPr/>
        </p:nvSpPr>
        <p:spPr>
          <a:xfrm>
            <a:off x="5816560" y="1930047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660308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E95F-0B58-4BB7-8ECC-B8FA3AA2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dirty="0"/>
              <a:t>Co-evolutionary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20EFF-F590-47F1-9EFA-EBBDB0EC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97" y="2058017"/>
            <a:ext cx="4044005" cy="303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B61825-F250-4F81-B2F5-07E70EEB43B2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Invasion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C91210-248E-407A-81EE-5DE0AD8E42A8}"/>
              </a:ext>
            </a:extLst>
          </p:cNvPr>
          <p:cNvSpPr txBox="1">
            <a:spLocks/>
          </p:cNvSpPr>
          <p:nvPr/>
        </p:nvSpPr>
        <p:spPr>
          <a:xfrm>
            <a:off x="0" y="5562293"/>
            <a:ext cx="9143999" cy="88684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Lucida Sans"/>
              </a:rPr>
              <a:t>Pathogen		Vector		Host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54C81-C62D-4179-B4A5-DDE0603B7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750" y="1323974"/>
            <a:ext cx="3405554" cy="553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38F3E-C40F-45FB-AF4D-B581A782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320" y="4410075"/>
            <a:ext cx="3254680" cy="24479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B7E4F2-B28D-4EBB-B322-E1186F3D1216}"/>
              </a:ext>
            </a:extLst>
          </p:cNvPr>
          <p:cNvSpPr txBox="1">
            <a:spLocks/>
          </p:cNvSpPr>
          <p:nvPr/>
        </p:nvSpPr>
        <p:spPr>
          <a:xfrm>
            <a:off x="48879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Domestication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9CB629-6A61-4A77-A317-E6814A195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93" y="1644041"/>
            <a:ext cx="2152848" cy="161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04041-0646-41D8-B615-DB132E321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6310" y="1865915"/>
            <a:ext cx="2484585" cy="1509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85790-C8B3-46A4-A41F-82309D959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8063" y="3962916"/>
            <a:ext cx="2062717" cy="2062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A8B7A-34AD-4F2C-8224-AB3DF118A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20" y="4594225"/>
            <a:ext cx="2507022" cy="1668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2CA4A1-5E43-46F7-86E8-ED6FA3FB1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0797" y="4781243"/>
            <a:ext cx="2921000" cy="19553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C5C01-B1EC-49A9-A05A-A589A189D0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9118" y="2695583"/>
            <a:ext cx="2208147" cy="165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373C66-B9D0-40F0-8161-4AB1F673C0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2092" y="1363402"/>
            <a:ext cx="1088688" cy="23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1"/>
      <p:bldP spid="6" grpId="3"/>
      <p:bldP spid="7" grpId="0"/>
      <p:bldP spid="7" grpId="1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461862" y="2054376"/>
            <a:ext cx="6326341" cy="4181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862" y="1662410"/>
            <a:ext cx="721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0    1     2     3     4     5     6     7     8     9     10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42987" y="2119985"/>
            <a:ext cx="7300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  <a:p>
            <a:r>
              <a:rPr lang="en-US" sz="2400" dirty="0"/>
              <a:t>1</a:t>
            </a:r>
          </a:p>
          <a:p>
            <a:r>
              <a:rPr lang="en-US" sz="2400" dirty="0"/>
              <a:t>2</a:t>
            </a:r>
          </a:p>
          <a:p>
            <a:r>
              <a:rPr lang="en-US" sz="2400" dirty="0"/>
              <a:t>3</a:t>
            </a:r>
          </a:p>
          <a:p>
            <a:r>
              <a:rPr lang="en-US" sz="2400" dirty="0"/>
              <a:t>4</a:t>
            </a:r>
          </a:p>
          <a:p>
            <a:r>
              <a:rPr lang="en-US" sz="2400" dirty="0"/>
              <a:t>5</a:t>
            </a:r>
          </a:p>
          <a:p>
            <a:r>
              <a:rPr lang="en-US" sz="2400" dirty="0"/>
              <a:t>6</a:t>
            </a:r>
          </a:p>
          <a:p>
            <a:r>
              <a:rPr lang="en-US" sz="2400" dirty="0"/>
              <a:t>7</a:t>
            </a:r>
          </a:p>
          <a:p>
            <a:r>
              <a:rPr lang="en-US" sz="2400" dirty="0"/>
              <a:t>8</a:t>
            </a:r>
          </a:p>
          <a:p>
            <a:r>
              <a:rPr lang="en-US" sz="2400" dirty="0"/>
              <a:t>9</a:t>
            </a:r>
          </a:p>
          <a:p>
            <a:r>
              <a:rPr lang="en-US" sz="2400" dirty="0"/>
              <a:t>10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6791" y="1362075"/>
            <a:ext cx="1747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Population 1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6020" y="3188647"/>
            <a:ext cx="492443" cy="16786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u="sng" dirty="0"/>
              <a:t>Population 2</a:t>
            </a:r>
            <a:endParaRPr lang="en-US" sz="2000" u="sng" dirty="0">
              <a:solidFill>
                <a:srgbClr val="FF6600"/>
              </a:solidFill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152767" y="6546426"/>
            <a:ext cx="34333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40" bIns="0">
            <a:spAutoFit/>
          </a:bodyPr>
          <a:lstStyle/>
          <a:p>
            <a:pPr marL="39688"/>
            <a:r>
              <a:rPr lang="en-US" sz="1200" dirty="0"/>
              <a:t>Sousa and Hey (2013) </a:t>
            </a:r>
            <a:r>
              <a:rPr lang="en-US" sz="1200" i="1" dirty="0"/>
              <a:t>Nature Reviews Genetics</a:t>
            </a:r>
            <a:r>
              <a:rPr lang="en-US" sz="1200" i="1" dirty="0">
                <a:ea typeface="ＭＳ Ｐゴシック" charset="0"/>
                <a:cs typeface="Arial" charset="0"/>
              </a:rPr>
              <a:t>.</a:t>
            </a:r>
            <a:endParaRPr lang="en-US" sz="1200" i="1" dirty="0">
              <a:solidFill>
                <a:schemeClr val="tx1"/>
              </a:solidFill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17" y="6308960"/>
            <a:ext cx="2121772" cy="474931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AE4A46AE-5C2C-4081-8E15-46AE456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711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493378" y="2044982"/>
            <a:ext cx="6243966" cy="4126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773" y="2049188"/>
            <a:ext cx="6315577" cy="4137863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377" y="2061170"/>
            <a:ext cx="6302973" cy="4121363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725" y="2056633"/>
            <a:ext cx="6316625" cy="414462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457437" y="2056963"/>
            <a:ext cx="6326277" cy="41266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7382" y="-53494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Species 1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5302" y="-53494"/>
            <a:ext cx="1321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0066"/>
                </a:solidFill>
              </a:rPr>
              <a:t>Species 2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7382" y="4249117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Species 3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5302" y="4249117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38045"/>
                </a:solidFill>
              </a:rPr>
              <a:t>Species 4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1678" y="2061171"/>
            <a:ext cx="112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6FC22"/>
                </a:solidFill>
              </a:rPr>
              <a:t>Species 5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1574AD9-0043-4BF8-85EF-63B97822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1C6493-A4C6-4C8C-8437-368E9A88F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17" y="6308960"/>
            <a:ext cx="2121772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492E-6 3.21445E-6 L -0.28371 -0.3997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4" y="-19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937E-6 -1.73732E-6 L 0.28517 -0.401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-20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185 L -0.28705 0.2225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6" y="112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921E-6 -2.40908E-7 L 0.28517 0.223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8" y="111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492E-6 3.21445E-6 L 2.82492E-6 -0.09264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48846" y="335079"/>
            <a:ext cx="3154561" cy="20848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40" y="340121"/>
            <a:ext cx="3158313" cy="207231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6379" y="2438821"/>
            <a:ext cx="3126889" cy="20665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8" y="4617049"/>
            <a:ext cx="3151487" cy="2060682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077" y="4617050"/>
            <a:ext cx="3145196" cy="206068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1527381" y="-53494"/>
            <a:ext cx="119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Species 1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5302" y="-53494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0066"/>
                </a:solidFill>
              </a:rPr>
              <a:t>Species 2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7382" y="4249117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Species 3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5302" y="4249117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38045"/>
                </a:solidFill>
              </a:rPr>
              <a:t>Species 4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1678" y="2061171"/>
            <a:ext cx="112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6FC22"/>
                </a:solidFill>
              </a:rPr>
              <a:t>Species 5</a:t>
            </a:r>
          </a:p>
        </p:txBody>
      </p:sp>
      <p:sp>
        <p:nvSpPr>
          <p:cNvPr id="2" name="Donut 1"/>
          <p:cNvSpPr/>
          <p:nvPr/>
        </p:nvSpPr>
        <p:spPr>
          <a:xfrm>
            <a:off x="699653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5930451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699653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5930451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306784" y="2357052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9A12327-FAE9-429D-AAD1-05495BFB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BF0741-BC36-4DCE-8253-124FC3B85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17" y="6308960"/>
            <a:ext cx="2121772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48846" y="335079"/>
            <a:ext cx="3154561" cy="20848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40" y="340121"/>
            <a:ext cx="3158313" cy="207231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6379" y="2438821"/>
            <a:ext cx="3126889" cy="20665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8" y="4617049"/>
            <a:ext cx="3151487" cy="2060682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077" y="4617050"/>
            <a:ext cx="3145196" cy="206068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15" name="TextBox 14"/>
          <p:cNvSpPr txBox="1"/>
          <p:nvPr/>
        </p:nvSpPr>
        <p:spPr>
          <a:xfrm>
            <a:off x="1527382" y="-53494"/>
            <a:ext cx="113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Species 1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55302" y="-53494"/>
            <a:ext cx="1165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0066"/>
                </a:solidFill>
              </a:rPr>
              <a:t>Species 2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7382" y="4249117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Species 3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5302" y="4249117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38045"/>
                </a:solidFill>
              </a:rPr>
              <a:t>Species 4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1678" y="2061171"/>
            <a:ext cx="112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6FC22"/>
                </a:solidFill>
              </a:rPr>
              <a:t>Species 5</a:t>
            </a:r>
          </a:p>
        </p:txBody>
      </p:sp>
      <p:sp>
        <p:nvSpPr>
          <p:cNvPr id="2" name="Donut 1"/>
          <p:cNvSpPr/>
          <p:nvPr/>
        </p:nvSpPr>
        <p:spPr>
          <a:xfrm>
            <a:off x="699653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5930451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699653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5930451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306784" y="2357052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68" y="358797"/>
            <a:ext cx="247019" cy="172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949" y="358797"/>
            <a:ext cx="247019" cy="1723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68" y="4633031"/>
            <a:ext cx="247019" cy="1723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2949" y="4633031"/>
            <a:ext cx="247019" cy="1723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276" y="2461501"/>
            <a:ext cx="247019" cy="172362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83309" y="3158924"/>
            <a:ext cx="246888" cy="173736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21" y="3158924"/>
            <a:ext cx="246888" cy="173736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71306" y="3158924"/>
            <a:ext cx="246888" cy="173736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487" y="3158924"/>
            <a:ext cx="246888" cy="17373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248080" y="3158924"/>
            <a:ext cx="246888" cy="173736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1C7D94E5-2BB7-424C-9CC9-137A1A37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CCB849-8203-427A-A23E-7116637A9A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317" y="6308960"/>
            <a:ext cx="2121772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993E-6 -4.82184E-6 L 0.09953 0.4086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8" y="2043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9038E-6 -4.82184E-6 L -0.31596 0.4088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7" y="2043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8993E-6 -4.60898E-6 L 0.41585 -0.214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2" y="-1071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9038E-6 -4.60898E-6 L -0.00938 -0.214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071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28E-6 4.14623E-6 L 0.42123 0.1020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3" y="50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75E-6 -3.28552E-7 L -0.02658 0.354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" y="177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5341E-7 -3.28552E-7 L -0.44398 0.354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99" y="1772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2523E-6 -3.8741E-6 L 0.28737 -0.2744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0" y="-137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8809E-6 -3.8741E-6 L -0.13633 -0.2744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5" y="-1372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257E-6 3.78616E-6 L 0.28373 0.04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6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546" r="69196"/>
          <a:stretch/>
        </p:blipFill>
        <p:spPr>
          <a:xfrm>
            <a:off x="698500" y="1271870"/>
            <a:ext cx="2379013" cy="5586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000" t="9991" r="19666" b="43201"/>
          <a:stretch/>
        </p:blipFill>
        <p:spPr>
          <a:xfrm>
            <a:off x="2967605" y="1271870"/>
            <a:ext cx="5453962" cy="5186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3468" b="-1"/>
          <a:stretch/>
        </p:blipFill>
        <p:spPr>
          <a:xfrm>
            <a:off x="698500" y="6409972"/>
            <a:ext cx="7723067" cy="448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697" t="18547" r="52226" b="4103"/>
          <a:stretch/>
        </p:blipFill>
        <p:spPr>
          <a:xfrm>
            <a:off x="2992027" y="1271870"/>
            <a:ext cx="1396087" cy="5304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7774" t="18546" r="34806" b="4103"/>
          <a:stretch/>
        </p:blipFill>
        <p:spPr>
          <a:xfrm>
            <a:off x="4388114" y="1271869"/>
            <a:ext cx="1345353" cy="53047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194" t="18545" r="17549" b="4102"/>
          <a:stretch/>
        </p:blipFill>
        <p:spPr>
          <a:xfrm>
            <a:off x="5733467" y="1271869"/>
            <a:ext cx="1332780" cy="5304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451" t="19443" b="4102"/>
          <a:stretch/>
        </p:blipFill>
        <p:spPr>
          <a:xfrm>
            <a:off x="7066247" y="1333500"/>
            <a:ext cx="1355320" cy="52431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04833" y="1355073"/>
            <a:ext cx="433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ucida Sans"/>
              </a:rPr>
              <a:t>Singletons Combined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5A6FD-3F4E-4F3C-84C4-880CE539748A}"/>
              </a:ext>
            </a:extLst>
          </p:cNvPr>
          <p:cNvSpPr txBox="1"/>
          <p:nvPr/>
        </p:nvSpPr>
        <p:spPr>
          <a:xfrm>
            <a:off x="5859753" y="1571655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u="sng" dirty="0">
              <a:latin typeface="Lucida Sans"/>
            </a:endParaRP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F7549CB2-C74B-4DEA-8B50-88413ECAC5A1}"/>
              </a:ext>
            </a:extLst>
          </p:cNvPr>
          <p:cNvSpPr/>
          <p:nvPr/>
        </p:nvSpPr>
        <p:spPr>
          <a:xfrm>
            <a:off x="5816560" y="1930047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45EB46-B522-4CFB-A644-26C8F548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7387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25642 0.004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29618 0.0023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44341 -0.0016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42 0.00417 L 0.14722 0.002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48846" y="335079"/>
            <a:ext cx="3154561" cy="208483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40" y="340121"/>
            <a:ext cx="3158313" cy="207231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056379" y="2438821"/>
            <a:ext cx="3126889" cy="20665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98" y="4617049"/>
            <a:ext cx="3151487" cy="2060682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077" y="4617050"/>
            <a:ext cx="3145196" cy="2060681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1527382" y="-53494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Species 1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55302" y="-53494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660066"/>
                </a:solidFill>
              </a:rPr>
              <a:t>Species 2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7382" y="4249117"/>
            <a:ext cx="12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Species 3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55302" y="4249117"/>
            <a:ext cx="12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38045"/>
                </a:solidFill>
              </a:rPr>
              <a:t>Species 4</a:t>
            </a:r>
            <a:endParaRPr lang="en-US" sz="1600" dirty="0">
              <a:solidFill>
                <a:srgbClr val="46FC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1678" y="2061171"/>
            <a:ext cx="112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6FC22"/>
                </a:solidFill>
              </a:rPr>
              <a:t>Species 5</a:t>
            </a:r>
          </a:p>
        </p:txBody>
      </p:sp>
      <p:sp>
        <p:nvSpPr>
          <p:cNvPr id="14" name="Donut 13"/>
          <p:cNvSpPr/>
          <p:nvPr/>
        </p:nvSpPr>
        <p:spPr>
          <a:xfrm>
            <a:off x="699653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5930451" y="249786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699653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5930451" y="4531287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3306784" y="2357052"/>
            <a:ext cx="388043" cy="388022"/>
          </a:xfrm>
          <a:prstGeom prst="donut">
            <a:avLst>
              <a:gd name="adj" fmla="val 6818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1000215" y="254024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/>
          <p:cNvSpPr/>
          <p:nvPr/>
        </p:nvSpPr>
        <p:spPr>
          <a:xfrm>
            <a:off x="6231013" y="254024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000215" y="4535525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6231013" y="4535525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3607346" y="2361290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1273693" y="254024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6504491" y="254024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1273693" y="4535525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6504491" y="4535525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3880824" y="2361290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1542506" y="247679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6773304" y="247679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1542506" y="4529180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/>
          <p:cNvSpPr/>
          <p:nvPr/>
        </p:nvSpPr>
        <p:spPr>
          <a:xfrm>
            <a:off x="6773304" y="4529180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4149637" y="2354945"/>
            <a:ext cx="388043" cy="388022"/>
          </a:xfrm>
          <a:prstGeom prst="donut">
            <a:avLst>
              <a:gd name="adj" fmla="val 681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C450F89E-F1F7-4973-B4FC-F19D06CB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3500" dirty="0"/>
              <a:t>Aggregate Joint-SFS (</a:t>
            </a:r>
            <a:r>
              <a:rPr lang="en-US" sz="3500" dirty="0" err="1"/>
              <a:t>ajSFS</a:t>
            </a:r>
            <a:r>
              <a:rPr lang="en-US" sz="3500" dirty="0"/>
              <a:t>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879FCDC-9E89-4172-AAA8-B0D943105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17" y="6308960"/>
            <a:ext cx="2121772" cy="4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546"/>
          <a:stretch/>
        </p:blipFill>
        <p:spPr>
          <a:xfrm>
            <a:off x="673100" y="1271870"/>
            <a:ext cx="7777892" cy="5586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1244646" y="6412687"/>
            <a:ext cx="435046" cy="351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1936022" y="6412687"/>
            <a:ext cx="435046" cy="351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2751300" y="6389540"/>
            <a:ext cx="435046" cy="3510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3504627" y="6310637"/>
            <a:ext cx="435046" cy="3510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4270344" y="6310637"/>
            <a:ext cx="435046" cy="351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4992695" y="6310637"/>
            <a:ext cx="435046" cy="351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5770803" y="6310637"/>
            <a:ext cx="435046" cy="3510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6579886" y="6372930"/>
            <a:ext cx="435046" cy="351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7265066" y="6400027"/>
            <a:ext cx="435046" cy="351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>
            <a:off x="8015946" y="6312954"/>
            <a:ext cx="435046" cy="3510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2093950" y="5986640"/>
            <a:ext cx="113865" cy="3510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2859668" y="6061593"/>
            <a:ext cx="113865" cy="3510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3625385" y="6061593"/>
            <a:ext cx="113865" cy="351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4391101" y="6038571"/>
            <a:ext cx="113865" cy="3510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5156818" y="6048933"/>
            <a:ext cx="113865" cy="3510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5922536" y="6048933"/>
            <a:ext cx="113865" cy="3510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6688254" y="6061593"/>
            <a:ext cx="113865" cy="3510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7453972" y="6061717"/>
            <a:ext cx="113865" cy="3510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50000" t="5876" r="19666" b="43201"/>
          <a:stretch/>
        </p:blipFill>
        <p:spPr>
          <a:xfrm flipH="1">
            <a:off x="8219690" y="6061842"/>
            <a:ext cx="113865" cy="351094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F2B11A62-2794-4F29-B751-53F5FCD3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Exercise 4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558E73-6064-46C3-A060-18DFABCE18EE}"/>
              </a:ext>
            </a:extLst>
          </p:cNvPr>
          <p:cNvSpPr txBox="1"/>
          <p:nvPr/>
        </p:nvSpPr>
        <p:spPr>
          <a:xfrm>
            <a:off x="5859753" y="1571655"/>
            <a:ext cx="1109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u="sng" dirty="0">
              <a:latin typeface="Lucida Sans"/>
            </a:endParaRPr>
          </a:p>
          <a:p>
            <a:endParaRPr lang="en-US" sz="1000" b="1" u="sng" dirty="0">
              <a:latin typeface="Lucida Sans"/>
            </a:endParaRPr>
          </a:p>
          <a:p>
            <a:r>
              <a:rPr lang="en-US" sz="1500" dirty="0">
                <a:solidFill>
                  <a:srgbClr val="0000FF"/>
                </a:solidFill>
                <a:latin typeface="Lucida Sans"/>
              </a:rPr>
              <a:t>Species 1</a:t>
            </a:r>
          </a:p>
          <a:p>
            <a:r>
              <a:rPr lang="en-US" sz="1500" dirty="0">
                <a:solidFill>
                  <a:srgbClr val="660066"/>
                </a:solidFill>
                <a:latin typeface="Lucida Sans"/>
              </a:rPr>
              <a:t>Species 2</a:t>
            </a:r>
          </a:p>
          <a:p>
            <a:r>
              <a:rPr lang="en-US" sz="1500" dirty="0">
                <a:solidFill>
                  <a:srgbClr val="FF0000"/>
                </a:solidFill>
                <a:latin typeface="Lucida Sans"/>
              </a:rPr>
              <a:t>Species 3</a:t>
            </a:r>
          </a:p>
          <a:p>
            <a:r>
              <a:rPr lang="en-US" sz="1500" dirty="0">
                <a:solidFill>
                  <a:srgbClr val="738045"/>
                </a:solidFill>
                <a:latin typeface="Lucida Sans"/>
              </a:rPr>
              <a:t>Species 4</a:t>
            </a:r>
          </a:p>
          <a:p>
            <a:r>
              <a:rPr lang="en-US" sz="1500" dirty="0">
                <a:solidFill>
                  <a:srgbClr val="46FC22"/>
                </a:solidFill>
                <a:latin typeface="Lucida Sans"/>
              </a:rPr>
              <a:t>Species 5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C449A31F-DBC6-4E76-B281-DA10ACF8AC44}"/>
              </a:ext>
            </a:extLst>
          </p:cNvPr>
          <p:cNvSpPr/>
          <p:nvPr/>
        </p:nvSpPr>
        <p:spPr>
          <a:xfrm>
            <a:off x="5816560" y="1930047"/>
            <a:ext cx="1109070" cy="1272824"/>
          </a:xfrm>
          <a:prstGeom prst="frame">
            <a:avLst>
              <a:gd name="adj1" fmla="val 336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1604477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581ED3-F20B-4871-8374-089232788CC3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Statistical Inference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FF1222-5A4F-4906-92DF-97517DF073DB}"/>
              </a:ext>
            </a:extLst>
          </p:cNvPr>
          <p:cNvSpPr txBox="1">
            <a:spLocks/>
          </p:cNvSpPr>
          <p:nvPr/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600" dirty="0"/>
              <a:t>Simulation given the hierarchical co-demographic model are compared to observed data</a:t>
            </a:r>
          </a:p>
          <a:p>
            <a:endParaRPr lang="en-US" sz="1800" dirty="0"/>
          </a:p>
          <a:p>
            <a:r>
              <a:rPr lang="en-US" sz="2600" dirty="0"/>
              <a:t>Hyperparameter estimates provide support for hypothesis</a:t>
            </a:r>
          </a:p>
        </p:txBody>
      </p:sp>
    </p:spTree>
    <p:extLst>
      <p:ext uri="{BB962C8B-B14F-4D97-AF65-F5344CB8AC3E}">
        <p14:creationId xmlns:p14="http://schemas.microsoft.com/office/powerpoint/2010/main" val="19490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046172" y="2380401"/>
            <a:ext cx="897485" cy="6545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6917158" y="3805892"/>
            <a:ext cx="897485" cy="654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367058" y="1841715"/>
            <a:ext cx="2408478" cy="1756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058" y="1417638"/>
            <a:ext cx="240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Sans"/>
              </a:rPr>
              <a:t>Observed </a:t>
            </a:r>
            <a:r>
              <a:rPr lang="en-US" dirty="0" err="1">
                <a:latin typeface="Lucida Sans"/>
              </a:rPr>
              <a:t>aSFS</a:t>
            </a:r>
            <a:endParaRPr lang="en-US" dirty="0">
              <a:latin typeface="Lucida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046172" y="1664473"/>
            <a:ext cx="897485" cy="6545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002407" y="1664473"/>
            <a:ext cx="897485" cy="654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949651" y="1664473"/>
            <a:ext cx="897485" cy="6545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6917158" y="1664473"/>
            <a:ext cx="897485" cy="6545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7877835" y="1664473"/>
            <a:ext cx="897485" cy="6545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002407" y="3101704"/>
            <a:ext cx="897485" cy="6545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949651" y="3097441"/>
            <a:ext cx="897485" cy="6545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6917158" y="3097441"/>
            <a:ext cx="897485" cy="6545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7875767" y="3097441"/>
            <a:ext cx="897485" cy="6545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002407" y="2380401"/>
            <a:ext cx="897485" cy="6545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949651" y="2380401"/>
            <a:ext cx="897485" cy="6545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6917158" y="2380401"/>
            <a:ext cx="897485" cy="6545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7877835" y="2380401"/>
            <a:ext cx="897485" cy="6545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046172" y="3101704"/>
            <a:ext cx="897485" cy="6545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046172" y="3805892"/>
            <a:ext cx="897485" cy="6545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002407" y="4527195"/>
            <a:ext cx="897485" cy="6545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949651" y="4522932"/>
            <a:ext cx="897485" cy="6545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6917158" y="4522932"/>
            <a:ext cx="897485" cy="654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7875767" y="4522932"/>
            <a:ext cx="897485" cy="6545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002407" y="3805892"/>
            <a:ext cx="897485" cy="6545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5949651" y="3805892"/>
            <a:ext cx="897485" cy="6545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7877835" y="3805892"/>
            <a:ext cx="897485" cy="6545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046172" y="4527195"/>
            <a:ext cx="897485" cy="65459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46172" y="1240395"/>
            <a:ext cx="472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Sans"/>
              </a:rPr>
              <a:t>Simulated </a:t>
            </a:r>
            <a:r>
              <a:rPr lang="en-US" dirty="0" err="1">
                <a:latin typeface="Lucida Sans"/>
              </a:rPr>
              <a:t>aSFS</a:t>
            </a:r>
            <a:r>
              <a:rPr lang="en-US" dirty="0">
                <a:latin typeface="Lucida Sans"/>
              </a:rPr>
              <a:t> (*1,000,000)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327573" y="2388380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latin typeface="Times New Roman"/>
                <a:cs typeface="Times New Roman"/>
              </a:rPr>
              <a:t>ζ</a:t>
            </a:r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84035" y="4039151"/>
            <a:ext cx="279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>
                <a:latin typeface="Times New Roman"/>
                <a:cs typeface="Times New Roman"/>
              </a:rPr>
              <a:t>ζ</a:t>
            </a:r>
            <a:endParaRPr lang="en-US" dirty="0">
              <a:latin typeface="Lucida San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1785" t="9447" r="50878" b="64610"/>
          <a:stretch/>
        </p:blipFill>
        <p:spPr>
          <a:xfrm>
            <a:off x="1124651" y="4666907"/>
            <a:ext cx="4039898" cy="15814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/>
          <a:srcRect l="10818" t="40537" r="3484" b="15879"/>
          <a:stretch/>
        </p:blipFill>
        <p:spPr>
          <a:xfrm>
            <a:off x="1289074" y="5325613"/>
            <a:ext cx="1133948" cy="9227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/>
          <a:srcRect l="10818" t="40537" r="3484" b="15879"/>
          <a:stretch/>
        </p:blipFill>
        <p:spPr>
          <a:xfrm>
            <a:off x="2423022" y="5325613"/>
            <a:ext cx="1133948" cy="92273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/>
          <a:srcRect l="10818" t="40537" r="3484" b="15879"/>
          <a:stretch/>
        </p:blipFill>
        <p:spPr>
          <a:xfrm>
            <a:off x="3552180" y="5325613"/>
            <a:ext cx="1133948" cy="92273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/>
          <a:srcRect l="10818" t="40537" r="3484" b="15879"/>
          <a:stretch/>
        </p:blipFill>
        <p:spPr>
          <a:xfrm>
            <a:off x="4597575" y="5325613"/>
            <a:ext cx="1133948" cy="922733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cxnSpLocks/>
          </p:cNvCxnSpPr>
          <p:nvPr/>
        </p:nvCxnSpPr>
        <p:spPr>
          <a:xfrm flipV="1">
            <a:off x="3191659" y="3429000"/>
            <a:ext cx="3255033" cy="1798067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</p:cNvCxnSpPr>
          <p:nvPr/>
        </p:nvCxnSpPr>
        <p:spPr>
          <a:xfrm flipH="1">
            <a:off x="3371812" y="3524250"/>
            <a:ext cx="2359711" cy="187799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cxnSpLocks/>
          </p:cNvCxnSpPr>
          <p:nvPr/>
        </p:nvCxnSpPr>
        <p:spPr>
          <a:xfrm>
            <a:off x="1188265" y="4517193"/>
            <a:ext cx="0" cy="1754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/>
          </p:cNvCxnSpPr>
          <p:nvPr/>
        </p:nvCxnSpPr>
        <p:spPr>
          <a:xfrm flipH="1">
            <a:off x="1188266" y="6248346"/>
            <a:ext cx="4740298" cy="119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7705" y="4508979"/>
            <a:ext cx="738664" cy="17393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>
                <a:latin typeface="Lucida Sans"/>
              </a:rPr>
              <a:t>Probability Density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656684" y="6260342"/>
            <a:ext cx="200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Sans"/>
              </a:rPr>
              <a:t>Parameter Value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14DCE67-8F5E-4D55-ABE5-C2387D5D1078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Hierarchical ABC (</a:t>
            </a:r>
            <a:r>
              <a:rPr lang="en-US" sz="4400" dirty="0" err="1"/>
              <a:t>hABC</a:t>
            </a:r>
            <a:r>
              <a:rPr lang="en-US" sz="44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7.40741E-7 L -0.13872 -0.13843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6921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55112E-17 L 0.14375 0.10208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2" grpId="0"/>
      <p:bldP spid="47" grpId="0"/>
      <p:bldP spid="47" grpId="1"/>
      <p:bldP spid="48" grpId="0"/>
      <p:bldP spid="48" grpId="1"/>
      <p:bldP spid="85" grpId="0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1364861"/>
            <a:ext cx="42037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457200" y="1489967"/>
            <a:ext cx="2408478" cy="1756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065890"/>
            <a:ext cx="240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Sans"/>
              </a:rPr>
              <a:t>Observed </a:t>
            </a:r>
            <a:r>
              <a:rPr lang="en-US" dirty="0" err="1">
                <a:latin typeface="Lucida Sans"/>
              </a:rPr>
              <a:t>aSFS</a:t>
            </a:r>
            <a:endParaRPr lang="en-US" dirty="0">
              <a:latin typeface="Lucida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56945" y="4615283"/>
            <a:ext cx="897485" cy="6545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104189" y="4611020"/>
            <a:ext cx="897485" cy="6545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2071696" y="4611020"/>
            <a:ext cx="897485" cy="654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3030305" y="4611020"/>
            <a:ext cx="897485" cy="6545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56945" y="3893980"/>
            <a:ext cx="897485" cy="6545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104189" y="3893980"/>
            <a:ext cx="897485" cy="6545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2071696" y="3893980"/>
            <a:ext cx="897485" cy="6545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3032373" y="3893980"/>
            <a:ext cx="897485" cy="6545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56945" y="6040774"/>
            <a:ext cx="897485" cy="6545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104189" y="6036511"/>
            <a:ext cx="897485" cy="6545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2071696" y="6036511"/>
            <a:ext cx="897485" cy="6545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3030305" y="6036511"/>
            <a:ext cx="897485" cy="6545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56945" y="5319471"/>
            <a:ext cx="897485" cy="6545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1104189" y="5319471"/>
            <a:ext cx="897485" cy="6545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2071696" y="5319471"/>
            <a:ext cx="897485" cy="6545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8517" t="17242" b="7085"/>
          <a:stretch/>
        </p:blipFill>
        <p:spPr>
          <a:xfrm>
            <a:off x="3032373" y="5319471"/>
            <a:ext cx="897485" cy="65459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56944" y="3385634"/>
            <a:ext cx="377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Sans"/>
              </a:rPr>
              <a:t>Simulated </a:t>
            </a:r>
            <a:r>
              <a:rPr lang="en-US" dirty="0" err="1">
                <a:latin typeface="Lucida Sans"/>
              </a:rPr>
              <a:t>aSFS</a:t>
            </a:r>
            <a:r>
              <a:rPr lang="en-US" dirty="0">
                <a:latin typeface="Lucida Sans"/>
              </a:rPr>
              <a:t> (*1,000,000)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3" y="1833119"/>
            <a:ext cx="2556221" cy="9916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732" y="2785215"/>
            <a:ext cx="2401059" cy="8716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92" y="2785215"/>
            <a:ext cx="1685068" cy="8716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313" y="3656871"/>
            <a:ext cx="1597487" cy="7559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133" y="3541205"/>
            <a:ext cx="1416901" cy="8716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732" y="3541205"/>
            <a:ext cx="1284401" cy="87165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35375" y="5195915"/>
            <a:ext cx="4090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u="sng" dirty="0">
                <a:latin typeface="Lucida Sans"/>
                <a:cs typeface="Lucida Sans"/>
              </a:rPr>
              <a:t>Not suitable for wide parameter ranges!!!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9AE5C4E-5FF6-4980-B301-DAF0F2252257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Hierarchical Random Forest (</a:t>
            </a:r>
            <a:r>
              <a:rPr lang="en-US" sz="3200" dirty="0" err="1"/>
              <a:t>hRF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476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114" r="7834" b="34457"/>
          <a:stretch/>
        </p:blipFill>
        <p:spPr>
          <a:xfrm>
            <a:off x="447230" y="1242651"/>
            <a:ext cx="4953826" cy="2105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1965" b="8179"/>
          <a:stretch/>
        </p:blipFill>
        <p:spPr>
          <a:xfrm>
            <a:off x="6805057" y="2790989"/>
            <a:ext cx="1989547" cy="3662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797" y="4037074"/>
            <a:ext cx="1170517" cy="11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03" y="1352550"/>
            <a:ext cx="3619394" cy="5505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16F36F-BBFE-4E58-9E8E-E126FB6F4FDE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Decision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28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5E39F79E-2145-4206-80E5-6D520C114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6663794" y="203928"/>
            <a:ext cx="707884" cy="1775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776914" y="2193324"/>
            <a:ext cx="246254" cy="2670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697793" y="2193324"/>
            <a:ext cx="438728" cy="2670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792093" y="2180663"/>
            <a:ext cx="128712" cy="2672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711524" y="2182375"/>
            <a:ext cx="246254" cy="267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475732" y="2215238"/>
            <a:ext cx="76973" cy="26720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970584" y="2182375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71231" y="2180663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315009" y="3150897"/>
            <a:ext cx="407939" cy="186542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174822" y="2180663"/>
            <a:ext cx="503590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13374" y="2180663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70231" y="2180663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408159" y="3858381"/>
            <a:ext cx="962123" cy="1157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438976" y="3857187"/>
            <a:ext cx="977516" cy="1156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531001" y="3358610"/>
            <a:ext cx="638849" cy="1654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507349" y="3852062"/>
            <a:ext cx="785384" cy="11613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8970" y="4142426"/>
            <a:ext cx="609599" cy="87438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83643" y="2798473"/>
            <a:ext cx="350325" cy="221834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55402" y="4503447"/>
            <a:ext cx="743434" cy="5133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963051" y="4303422"/>
            <a:ext cx="799175" cy="709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60756" y="3581703"/>
            <a:ext cx="809396" cy="143511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6" name="Frame 5"/>
          <p:cNvSpPr/>
          <p:nvPr/>
        </p:nvSpPr>
        <p:spPr>
          <a:xfrm>
            <a:off x="380513" y="3643102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ABEC1092-65FC-4E4E-9036-755FE7A53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Exercise 5</a:t>
            </a:r>
            <a:endParaRPr lang="en-US" sz="2000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097AD22C-8392-418A-81BA-50B61401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97" y="5271108"/>
            <a:ext cx="5521501" cy="136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354467-4804-4F0B-9356-2C88CE21F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5504526" y="219237"/>
            <a:ext cx="547115" cy="850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F6BE8D-D681-413C-907F-D3090C947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5368041" y="733933"/>
            <a:ext cx="852469" cy="12605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3EB854-AC08-411C-84F1-DD65C6371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7735444" y="219238"/>
            <a:ext cx="723497" cy="11355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9358DD-4A14-41A9-99EC-779E3DA4C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7958535" y="858896"/>
            <a:ext cx="278457" cy="11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D15F-2A2B-4282-B22F-3F855CB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can we distinguish between competing co-demographic scenarios causing current day distribution of diversity?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B3F31-0D9D-4486-9EA3-F340523B2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586325"/>
            <a:ext cx="6711654" cy="4195481"/>
          </a:xfrm>
        </p:spPr>
        <p:txBody>
          <a:bodyPr>
            <a:normAutofit fontScale="85000" lnSpcReduction="20000"/>
          </a:bodyPr>
          <a:lstStyle/>
          <a:p>
            <a:endParaRPr lang="en-US" sz="1600" dirty="0"/>
          </a:p>
          <a:p>
            <a:r>
              <a:rPr lang="en-US" sz="2800" dirty="0"/>
              <a:t>Individually calculate and compare summary statistics of genetic data</a:t>
            </a:r>
          </a:p>
          <a:p>
            <a:pPr lvl="1"/>
            <a:r>
              <a:rPr lang="en-US" sz="2200" dirty="0"/>
              <a:t>Not directly testing hypothesis</a:t>
            </a:r>
          </a:p>
          <a:p>
            <a:pPr lvl="1"/>
            <a:r>
              <a:rPr lang="en-US" sz="2200" dirty="0"/>
              <a:t>Cannot infer parameters</a:t>
            </a:r>
          </a:p>
          <a:p>
            <a:pPr lvl="1"/>
            <a:r>
              <a:rPr lang="en-US" sz="2200" dirty="0"/>
              <a:t>May lack identifiability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Model-based inference</a:t>
            </a:r>
          </a:p>
          <a:p>
            <a:pPr lvl="1"/>
            <a:r>
              <a:rPr lang="en-US" sz="2200" dirty="0"/>
              <a:t>Hierarchical model of co-demographic history</a:t>
            </a:r>
          </a:p>
          <a:p>
            <a:pPr lvl="1"/>
            <a:r>
              <a:rPr lang="en-US" sz="2200" dirty="0"/>
              <a:t>Model of simulating data</a:t>
            </a:r>
          </a:p>
          <a:p>
            <a:pPr lvl="1"/>
            <a:r>
              <a:rPr lang="en-US" sz="2200" dirty="0"/>
              <a:t>Model of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5305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1A9F-A534-499E-9AAE-36E6B809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Co-demographic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2555-DE73-4B6B-906C-04891F4C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Hypothesis of multi-taxa evolutionary history is converted into testable hierarchical co-demographic model</a:t>
            </a:r>
          </a:p>
          <a:p>
            <a:endParaRPr lang="en-US" sz="1800" dirty="0"/>
          </a:p>
          <a:p>
            <a:r>
              <a:rPr lang="en-US" sz="2600" dirty="0"/>
              <a:t>Data are simulated under hierarchical co-demographic model, and thus subject to assumptions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33351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635581" y="5799021"/>
            <a:ext cx="2627090" cy="36933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36170" y="1786330"/>
            <a:ext cx="772851" cy="36933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147556" y="2206006"/>
            <a:ext cx="0" cy="359301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2469488" y="1906998"/>
            <a:ext cx="547115" cy="2421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2081475" y="4145987"/>
            <a:ext cx="1268536" cy="187580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4142934" y="1906998"/>
            <a:ext cx="1127944" cy="144791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4623995" y="2550749"/>
            <a:ext cx="167198" cy="347104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6950871" y="2027427"/>
            <a:ext cx="171066" cy="312665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6557830" y="1906997"/>
            <a:ext cx="977516" cy="64375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6737338" y="4917880"/>
            <a:ext cx="606883" cy="11039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86927" y="5095943"/>
            <a:ext cx="785385" cy="89255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49816" y="5105878"/>
            <a:ext cx="785385" cy="89255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31911" y="5098263"/>
            <a:ext cx="785385" cy="892552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53937" y="3841073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1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5245" y="3060586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2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1068" y="2245835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3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609021" y="3738157"/>
            <a:ext cx="829890" cy="553998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3000" dirty="0">
                <a:latin typeface="Times New Roman"/>
                <a:cs typeface="Times New Roman"/>
              </a:rPr>
              <a:t>τ</a:t>
            </a:r>
            <a:r>
              <a:rPr lang="en-US" sz="3000" baseline="-25000" dirty="0"/>
              <a:t>1</a:t>
            </a:r>
            <a:endParaRPr lang="en-US" sz="3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508756" y="2996643"/>
            <a:ext cx="829890" cy="553998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3000" dirty="0">
                <a:latin typeface="Times New Roman"/>
                <a:cs typeface="Times New Roman"/>
              </a:rPr>
              <a:t>τ</a:t>
            </a:r>
            <a:r>
              <a:rPr lang="en-US" sz="3000" baseline="-25000" dirty="0"/>
              <a:t>2</a:t>
            </a:r>
            <a:endParaRPr lang="en-US" sz="3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6023434" y="2153502"/>
            <a:ext cx="829890" cy="553998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3000" dirty="0">
                <a:latin typeface="Times New Roman"/>
                <a:cs typeface="Times New Roman"/>
              </a:rPr>
              <a:t>τ</a:t>
            </a:r>
            <a:r>
              <a:rPr lang="en-US" sz="3000" baseline="-25000" dirty="0"/>
              <a:t>3</a:t>
            </a:r>
            <a:endParaRPr lang="en-US" sz="3000" b="1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F6F2707-CFB2-438A-A869-6871BC7F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</p:spPr>
        <p:txBody>
          <a:bodyPr/>
          <a:lstStyle/>
          <a:p>
            <a:r>
              <a:rPr lang="en-US" sz="4400" dirty="0"/>
              <a:t>Single-population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26" grpId="0"/>
      <p:bldP spid="27" grpId="0"/>
      <p:bldP spid="85" grpId="0"/>
      <p:bldP spid="87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1775" y="4498192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914" y="1628769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16092" y="2098238"/>
            <a:ext cx="0" cy="231695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181612" y="1795152"/>
            <a:ext cx="246254" cy="2670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102491" y="1795152"/>
            <a:ext cx="438728" cy="2670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2196791" y="1782491"/>
            <a:ext cx="128712" cy="2672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4116222" y="1784203"/>
            <a:ext cx="246254" cy="267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880430" y="1817066"/>
            <a:ext cx="76973" cy="26720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375282" y="1784203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75929" y="1782491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19707" y="2960439"/>
            <a:ext cx="407939" cy="165770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579520" y="1782491"/>
            <a:ext cx="503590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18072" y="1782491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74929" y="1782491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812857" y="3460209"/>
            <a:ext cx="962123" cy="1157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843674" y="3459015"/>
            <a:ext cx="977516" cy="11562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35699" y="2960438"/>
            <a:ext cx="638849" cy="1654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912047" y="3453890"/>
            <a:ext cx="785384" cy="11613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3668" y="2514923"/>
            <a:ext cx="609599" cy="21037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988341" y="2514923"/>
            <a:ext cx="350325" cy="2103719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60100" y="2514923"/>
            <a:ext cx="743434" cy="2103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67749" y="3744254"/>
            <a:ext cx="799175" cy="8709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65454" y="3183531"/>
            <a:ext cx="809396" cy="143511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4880430" y="5040213"/>
            <a:ext cx="4263570" cy="1723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1600" i="1" u="sng" dirty="0">
                <a:latin typeface="Lucida Sans"/>
              </a:rPr>
              <a:t>Nuisance Parameters</a:t>
            </a:r>
          </a:p>
          <a:p>
            <a:pPr marL="45720" indent="0">
              <a:buNone/>
            </a:pPr>
            <a:endParaRPr lang="en-US" sz="600" i="1" u="sng" dirty="0">
              <a:latin typeface="Lucida Sans"/>
            </a:endParaRPr>
          </a:p>
          <a:p>
            <a:pPr marL="45720" indent="0">
              <a:buNone/>
            </a:pP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τ</a:t>
            </a:r>
            <a:r>
              <a:rPr lang="en-US" sz="1600" i="1" baseline="-25000" dirty="0" err="1">
                <a:solidFill>
                  <a:srgbClr val="92D050"/>
                </a:solidFill>
                <a:latin typeface="Times New Roman"/>
                <a:cs typeface="Times New Roman"/>
              </a:rPr>
              <a:t>i</a:t>
            </a:r>
            <a:r>
              <a:rPr lang="en-US" sz="1600" dirty="0">
                <a:latin typeface="Lucida Sans"/>
                <a:cs typeface="Lucida Sans"/>
              </a:rPr>
              <a:t>	vector of idiosyncratic times</a:t>
            </a:r>
          </a:p>
          <a:p>
            <a:pPr marL="45720" indent="0">
              <a:buNone/>
            </a:pP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ε</a:t>
            </a:r>
            <a:r>
              <a:rPr lang="en-US" sz="1600" dirty="0">
                <a:latin typeface="Times New Roman"/>
                <a:cs typeface="Times New Roman"/>
              </a:rPr>
              <a:t>	</a:t>
            </a:r>
            <a:r>
              <a:rPr lang="en-US" sz="1600" dirty="0">
                <a:latin typeface="Lucida Sans"/>
              </a:rPr>
              <a:t>expansion magnitude</a:t>
            </a:r>
          </a:p>
          <a:p>
            <a:pPr marL="45720" indent="0">
              <a:buNone/>
            </a:pPr>
            <a:r>
              <a:rPr lang="en-US" sz="1600" i="1" dirty="0">
                <a:solidFill>
                  <a:srgbClr val="92D050"/>
                </a:solidFill>
                <a:latin typeface="Lucida Sans"/>
              </a:rPr>
              <a:t>N</a:t>
            </a:r>
            <a:r>
              <a:rPr lang="en-US" sz="1600" i="1" baseline="-25000" dirty="0">
                <a:solidFill>
                  <a:srgbClr val="92D050"/>
                </a:solidFill>
                <a:latin typeface="Lucida Sans"/>
              </a:rPr>
              <a:t>E</a:t>
            </a:r>
            <a:r>
              <a:rPr lang="en-US" sz="1600" dirty="0">
                <a:latin typeface="Times New Roman"/>
                <a:cs typeface="Times New Roman"/>
              </a:rPr>
              <a:t>	</a:t>
            </a:r>
            <a:r>
              <a:rPr lang="en-US" sz="1600" dirty="0">
                <a:latin typeface="Lucida Sans"/>
              </a:rPr>
              <a:t>current effective population 	size of haploids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4905" y="4168105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94710" y="4166195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9479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3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43086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4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7734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5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6533" y="4159785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6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5489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7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8204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8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6801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9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87345" y="4160819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r>
              <a:rPr lang="en-US" sz="2400" b="1" dirty="0">
                <a:latin typeface="Times New Roman"/>
                <a:cs typeface="Times New Roman"/>
              </a:rPr>
              <a:t>N</a:t>
            </a:r>
            <a:r>
              <a:rPr lang="en-US" sz="2400" b="1" baseline="-25000" dirty="0">
                <a:latin typeface="Times New Roman"/>
                <a:cs typeface="Times New Roman"/>
              </a:rPr>
              <a:t>E</a:t>
            </a: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10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0456" y="3162995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1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47561" y="3162995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2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630" y="3162995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3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1906" y="2701056"/>
            <a:ext cx="83994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4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9392" y="2701056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5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86992" y="2207728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6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46455" y="2206361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7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08632" y="2207728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8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549818" y="3426895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9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00004" y="2920278"/>
            <a:ext cx="708734" cy="461665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l-GR" sz="2400" dirty="0">
                <a:latin typeface="Times New Roman"/>
                <a:cs typeface="Times New Roman"/>
              </a:rPr>
              <a:t>ε</a:t>
            </a:r>
            <a:r>
              <a:rPr lang="en-US" sz="2400" b="1" baseline="-25000" dirty="0">
                <a:latin typeface="Times New Roman"/>
                <a:cs typeface="Times New Roman"/>
              </a:rPr>
              <a:t>10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1767" y="5044252"/>
            <a:ext cx="4860083" cy="1719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1600" i="1" u="sng" dirty="0">
                <a:latin typeface="Lucida Sans"/>
              </a:rPr>
              <a:t>Hyperparameters/Parameter Summary</a:t>
            </a:r>
          </a:p>
          <a:p>
            <a:pPr marL="45720" indent="0">
              <a:buNone/>
            </a:pPr>
            <a:endParaRPr lang="en-US" sz="600" i="1" u="sng" dirty="0">
              <a:latin typeface="Lucida Sans"/>
            </a:endParaRPr>
          </a:p>
          <a:p>
            <a:pPr marL="45720" indent="0">
              <a:buNone/>
            </a:pP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ψ</a:t>
            </a:r>
            <a:r>
              <a:rPr lang="en-US" sz="1600" dirty="0">
                <a:latin typeface="Times New Roman"/>
                <a:cs typeface="Times New Roman"/>
              </a:rPr>
              <a:t>		</a:t>
            </a:r>
            <a:r>
              <a:rPr lang="en-US" sz="1600" dirty="0">
                <a:latin typeface="Lucida Sans"/>
                <a:cs typeface="Lucida Sans"/>
              </a:rPr>
              <a:t># of synchronous pulses</a:t>
            </a:r>
          </a:p>
          <a:p>
            <a:pPr marL="45720" indent="0">
              <a:buNone/>
            </a:pP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ζ</a:t>
            </a:r>
            <a:r>
              <a:rPr lang="en-US" sz="1600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1</a:t>
            </a:r>
            <a:r>
              <a:rPr lang="en-US" sz="1600" dirty="0">
                <a:solidFill>
                  <a:srgbClr val="92D050"/>
                </a:solidFill>
                <a:latin typeface="Times New Roman"/>
                <a:cs typeface="Times New Roman"/>
              </a:rPr>
              <a:t>,…,</a:t>
            </a: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 ζ</a:t>
            </a:r>
            <a:r>
              <a:rPr lang="el-GR" sz="1600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ψ</a:t>
            </a:r>
            <a:r>
              <a:rPr lang="en-US" sz="1600" dirty="0">
                <a:solidFill>
                  <a:srgbClr val="92D050"/>
                </a:solidFill>
                <a:latin typeface="Times New Roman"/>
                <a:cs typeface="Times New Roman"/>
              </a:rPr>
              <a:t>	</a:t>
            </a:r>
            <a:r>
              <a:rPr lang="en-US" sz="1600" dirty="0">
                <a:latin typeface="Times New Roman"/>
                <a:cs typeface="Times New Roman"/>
              </a:rPr>
              <a:t>	</a:t>
            </a:r>
            <a:r>
              <a:rPr lang="en-US" sz="1600" dirty="0">
                <a:latin typeface="Lucida Sans"/>
              </a:rPr>
              <a:t>proportion of single-			populations within pulse</a:t>
            </a:r>
          </a:p>
          <a:p>
            <a:pPr marL="45720" indent="0">
              <a:buNone/>
            </a:pP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τ</a:t>
            </a:r>
            <a:r>
              <a:rPr lang="en-US" sz="1600" i="1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r>
              <a:rPr lang="en-US" sz="1600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,1</a:t>
            </a:r>
            <a:r>
              <a:rPr lang="en-US" sz="1600" dirty="0">
                <a:solidFill>
                  <a:srgbClr val="92D050"/>
                </a:solidFill>
                <a:latin typeface="Times New Roman"/>
                <a:cs typeface="Times New Roman"/>
              </a:rPr>
              <a:t>,…,</a:t>
            </a:r>
            <a:r>
              <a:rPr lang="el-GR" sz="1600" dirty="0">
                <a:solidFill>
                  <a:srgbClr val="92D050"/>
                </a:solidFill>
                <a:latin typeface="Times New Roman"/>
                <a:cs typeface="Times New Roman"/>
              </a:rPr>
              <a:t> τ</a:t>
            </a:r>
            <a:r>
              <a:rPr lang="en-US" sz="1600" i="1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s</a:t>
            </a:r>
            <a:r>
              <a:rPr lang="en-US" sz="1600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,</a:t>
            </a:r>
            <a:r>
              <a:rPr lang="el-GR" sz="1600" baseline="-25000" dirty="0">
                <a:solidFill>
                  <a:srgbClr val="92D050"/>
                </a:solidFill>
                <a:latin typeface="Times New Roman"/>
                <a:cs typeface="Times New Roman"/>
              </a:rPr>
              <a:t>ψ</a:t>
            </a:r>
            <a:r>
              <a:rPr lang="en-US" sz="1600" dirty="0">
                <a:latin typeface="Times New Roman"/>
                <a:cs typeface="Times New Roman"/>
              </a:rPr>
              <a:t>		</a:t>
            </a:r>
            <a:r>
              <a:rPr lang="en-US" sz="1600" dirty="0">
                <a:latin typeface="Lucida Sans"/>
                <a:cs typeface="Lucida Sans"/>
              </a:rPr>
              <a:t>time of synchrony</a:t>
            </a:r>
            <a:endParaRPr lang="en-US" sz="1600" dirty="0">
              <a:latin typeface="Lucida Sans"/>
            </a:endParaRPr>
          </a:p>
        </p:txBody>
      </p:sp>
      <p:sp>
        <p:nvSpPr>
          <p:cNvPr id="6" name="Frame 5"/>
          <p:cNvSpPr/>
          <p:nvPr/>
        </p:nvSpPr>
        <p:spPr>
          <a:xfrm>
            <a:off x="785211" y="3244930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75" name="Frame 74"/>
          <p:cNvSpPr/>
          <p:nvPr/>
        </p:nvSpPr>
        <p:spPr>
          <a:xfrm>
            <a:off x="3843086" y="2751478"/>
            <a:ext cx="1370582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76" name="Frame 75"/>
          <p:cNvSpPr/>
          <p:nvPr/>
        </p:nvSpPr>
        <p:spPr>
          <a:xfrm>
            <a:off x="5160483" y="2305963"/>
            <a:ext cx="2085136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F8933D4-DF6D-403C-AFFE-9009C2CCFCCD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Single-population Hierarchical Co-demographic Model</a:t>
            </a:r>
          </a:p>
        </p:txBody>
      </p:sp>
    </p:spTree>
    <p:extLst>
      <p:ext uri="{BB962C8B-B14F-4D97-AF65-F5344CB8AC3E}">
        <p14:creationId xmlns:p14="http://schemas.microsoft.com/office/powerpoint/2010/main" val="239871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6" grpId="0" animBg="1"/>
      <p:bldP spid="75" grpId="0" animBg="1"/>
      <p:bldP spid="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1186235" y="1900942"/>
            <a:ext cx="246254" cy="2670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3129926" y="1901336"/>
            <a:ext cx="430119" cy="2670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2201414" y="1888284"/>
            <a:ext cx="128712" cy="2672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4120845" y="1933257"/>
            <a:ext cx="246254" cy="2670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907733" y="1899237"/>
            <a:ext cx="76973" cy="267207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379905" y="2145783"/>
            <a:ext cx="200389" cy="245040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80552" y="2118615"/>
            <a:ext cx="153267" cy="24521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9398" t="29692" r="8998" b="14252"/>
          <a:stretch/>
        </p:blipFill>
        <p:spPr>
          <a:xfrm>
            <a:off x="4736061" y="1778008"/>
            <a:ext cx="407939" cy="119591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632228" y="2164447"/>
            <a:ext cx="436942" cy="24521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2695" y="2151504"/>
            <a:ext cx="76633" cy="24521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79552" y="2153216"/>
            <a:ext cx="591172" cy="24521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356" t="49979" r="59165" b="14110"/>
          <a:stretch/>
        </p:blipFill>
        <p:spPr>
          <a:xfrm>
            <a:off x="1817480" y="1780907"/>
            <a:ext cx="962123" cy="16548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6318" t="39036" r="41829" b="13229"/>
          <a:stretch/>
        </p:blipFill>
        <p:spPr>
          <a:xfrm>
            <a:off x="2848297" y="1780907"/>
            <a:ext cx="977516" cy="16548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62692" t="73560" r="25081" b="13886"/>
          <a:stretch/>
        </p:blipFill>
        <p:spPr>
          <a:xfrm>
            <a:off x="3940322" y="1780908"/>
            <a:ext cx="638849" cy="1193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850" t="22798" r="75422" b="15892"/>
          <a:stretch/>
        </p:blipFill>
        <p:spPr>
          <a:xfrm>
            <a:off x="899528" y="1780907"/>
            <a:ext cx="785384" cy="16548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8291" y="1780908"/>
            <a:ext cx="609599" cy="71127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992964" y="1778009"/>
            <a:ext cx="350325" cy="71417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84778" y="1780907"/>
            <a:ext cx="743434" cy="7112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72372" y="1780906"/>
            <a:ext cx="799175" cy="9689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267957" y="1780906"/>
            <a:ext cx="809396" cy="204701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ucida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0003" y="416652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89808" y="4164611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2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457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3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8184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4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283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5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101631" y="4167726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6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0587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7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302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8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51899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9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82443" y="4168760"/>
            <a:ext cx="785385" cy="748923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pPr algn="ctr"/>
            <a:endParaRPr lang="en-US" sz="2400" b="1" dirty="0">
              <a:latin typeface="Times New Roman"/>
              <a:cs typeface="Times New Roman"/>
            </a:endParaRPr>
          </a:p>
          <a:p>
            <a:pPr algn="ctr"/>
            <a:r>
              <a:rPr lang="en-US" sz="2800" b="1" baseline="-25000" dirty="0">
                <a:latin typeface="Times New Roman"/>
                <a:cs typeface="Times New Roman"/>
              </a:rPr>
              <a:t>10</a:t>
            </a:r>
            <a:endParaRPr lang="en-US" sz="2800" b="1" dirty="0">
              <a:latin typeface="Times New Roman"/>
              <a:cs typeface="Times New Roman"/>
            </a:endParaRPr>
          </a:p>
        </p:txBody>
      </p:sp>
      <p:sp>
        <p:nvSpPr>
          <p:cNvPr id="69" name="Frame 68"/>
          <p:cNvSpPr/>
          <p:nvPr/>
        </p:nvSpPr>
        <p:spPr>
          <a:xfrm>
            <a:off x="789834" y="3243346"/>
            <a:ext cx="3127001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81" name="Frame 80"/>
          <p:cNvSpPr/>
          <p:nvPr/>
        </p:nvSpPr>
        <p:spPr>
          <a:xfrm>
            <a:off x="3847709" y="2749894"/>
            <a:ext cx="1370582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88" name="Frame 87"/>
          <p:cNvSpPr/>
          <p:nvPr/>
        </p:nvSpPr>
        <p:spPr>
          <a:xfrm>
            <a:off x="5165106" y="2304379"/>
            <a:ext cx="2085136" cy="417919"/>
          </a:xfrm>
          <a:prstGeom prst="fram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ucida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B93263-C914-4874-A933-E626284E118F}"/>
              </a:ext>
            </a:extLst>
          </p:cNvPr>
          <p:cNvSpPr txBox="1"/>
          <p:nvPr/>
        </p:nvSpPr>
        <p:spPr>
          <a:xfrm>
            <a:off x="-51775" y="4498192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Present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F685A5A-9D9C-48CE-9F37-6C18A8AD5D31}"/>
              </a:ext>
            </a:extLst>
          </p:cNvPr>
          <p:cNvSpPr txBox="1"/>
          <p:nvPr/>
        </p:nvSpPr>
        <p:spPr>
          <a:xfrm>
            <a:off x="55914" y="1628769"/>
            <a:ext cx="2627090" cy="307777"/>
          </a:xfrm>
          <a:prstGeom prst="rect">
            <a:avLst/>
          </a:prstGeom>
          <a:noFill/>
        </p:spPr>
        <p:txBody>
          <a:bodyPr wrap="square" lIns="91438" tIns="45720" rIns="91438" bIns="45720" rtlCol="0">
            <a:spAutoFit/>
          </a:bodyPr>
          <a:lstStyle/>
          <a:p>
            <a:r>
              <a:rPr lang="en-US" sz="1400" b="1" dirty="0">
                <a:latin typeface="Arial"/>
                <a:cs typeface="Arial"/>
              </a:rPr>
              <a:t>Past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2EDDEA-8777-437E-89E6-1894FABC3F9A}"/>
              </a:ext>
            </a:extLst>
          </p:cNvPr>
          <p:cNvCxnSpPr/>
          <p:nvPr/>
        </p:nvCxnSpPr>
        <p:spPr>
          <a:xfrm>
            <a:off x="316092" y="2098238"/>
            <a:ext cx="0" cy="231695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174038E2-2D8E-423A-8895-10E9B95CE65A}"/>
              </a:ext>
            </a:extLst>
          </p:cNvPr>
          <p:cNvSpPr txBox="1">
            <a:spLocks/>
          </p:cNvSpPr>
          <p:nvPr/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500" dirty="0"/>
              <a:t>Single-population Hierarchical Co-demographic Model</a:t>
            </a:r>
          </a:p>
        </p:txBody>
      </p:sp>
    </p:spTree>
    <p:extLst>
      <p:ext uri="{BB962C8B-B14F-4D97-AF65-F5344CB8AC3E}">
        <p14:creationId xmlns:p14="http://schemas.microsoft.com/office/powerpoint/2010/main" val="24086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9153</TotalTime>
  <Words>1176</Words>
  <Application>Microsoft Office PowerPoint</Application>
  <PresentationFormat>On-screen Show (4:3)</PresentationFormat>
  <Paragraphs>487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Century Gothic</vt:lpstr>
      <vt:lpstr>Helvetica</vt:lpstr>
      <vt:lpstr>Lucida Sans</vt:lpstr>
      <vt:lpstr>Times New Roman</vt:lpstr>
      <vt:lpstr>Wingdings</vt:lpstr>
      <vt:lpstr>Wingdings 2</vt:lpstr>
      <vt:lpstr>Wingdings 3</vt:lpstr>
      <vt:lpstr>Ion</vt:lpstr>
      <vt:lpstr>Multi-DICE R package: Hierarchical co-demographic inference for comparative phylogeography</vt:lpstr>
      <vt:lpstr>Co-demography</vt:lpstr>
      <vt:lpstr>Co-evolutionary dynamics</vt:lpstr>
      <vt:lpstr>PowerPoint Presentation</vt:lpstr>
      <vt:lpstr>How can we distinguish between competing co-demographic scenarios causing current day distribution of diversity?</vt:lpstr>
      <vt:lpstr>Co-demographic Model</vt:lpstr>
      <vt:lpstr>Single-population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Modeling with Hyperpriors</vt:lpstr>
      <vt:lpstr>Hierarchical Modeling with Hyperpriors</vt:lpstr>
      <vt:lpstr>Exercise 1</vt:lpstr>
      <vt:lpstr>Exercise 2</vt:lpstr>
      <vt:lpstr>Population-pair Models</vt:lpstr>
      <vt:lpstr>Population-pair Models</vt:lpstr>
      <vt:lpstr>PowerPoint Presentation</vt:lpstr>
      <vt:lpstr>Exercise 3</vt:lpstr>
      <vt:lpstr>PowerPoint Presentation</vt:lpstr>
      <vt:lpstr>PowerPoint Presentation</vt:lpstr>
      <vt:lpstr>Joint/Multi-SFS</vt:lpstr>
      <vt:lpstr>Joint/Multi-SFS</vt:lpstr>
      <vt:lpstr>Aggregate SFS (aSFS)</vt:lpstr>
      <vt:lpstr>Aggregate SFS (aSFS)</vt:lpstr>
      <vt:lpstr>Aggregate SFS (aSFS)</vt:lpstr>
      <vt:lpstr>Aggregate SFS (aSFS)</vt:lpstr>
      <vt:lpstr>Aggregate SFS (aSFS)</vt:lpstr>
      <vt:lpstr>Aggregate Joint-SFS (ajSFS)</vt:lpstr>
      <vt:lpstr>Aggregate Joint-SFS (ajSFS)</vt:lpstr>
      <vt:lpstr>Aggregate Joint-SFS (ajSFS)</vt:lpstr>
      <vt:lpstr>Aggregate Joint-SFS (ajSFS)</vt:lpstr>
      <vt:lpstr>Aggregate Joint-SFS (ajSFS)</vt:lpstr>
      <vt:lpstr>Aggregate Joint-SFS (ajSFS)</vt:lpstr>
      <vt:lpstr>Exercise 4</vt:lpstr>
      <vt:lpstr>PowerPoint Presentation</vt:lpstr>
      <vt:lpstr>PowerPoint Presentation</vt:lpstr>
      <vt:lpstr>PowerPoint Presentation</vt:lpstr>
      <vt:lpstr>PowerPoint Presentation</vt:lpstr>
      <vt:lpstr>Exercise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</dc:creator>
  <cp:lastModifiedBy>Xander Xue</cp:lastModifiedBy>
  <cp:revision>197</cp:revision>
  <dcterms:created xsi:type="dcterms:W3CDTF">2015-09-13T18:15:27Z</dcterms:created>
  <dcterms:modified xsi:type="dcterms:W3CDTF">2019-08-16T21:55:38Z</dcterms:modified>
</cp:coreProperties>
</file>